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00" r:id="rId3"/>
    <p:sldId id="305" r:id="rId4"/>
    <p:sldId id="263" r:id="rId5"/>
    <p:sldId id="290" r:id="rId6"/>
    <p:sldId id="302" r:id="rId7"/>
    <p:sldId id="306" r:id="rId8"/>
    <p:sldId id="288" r:id="rId9"/>
    <p:sldId id="289" r:id="rId10"/>
    <p:sldId id="303" r:id="rId11"/>
    <p:sldId id="307" r:id="rId12"/>
    <p:sldId id="291" r:id="rId13"/>
    <p:sldId id="293" r:id="rId14"/>
    <p:sldId id="295" r:id="rId15"/>
  </p:sldIdLst>
  <p:sldSz cx="9144000" cy="6858000" type="screen4x3"/>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7" autoAdjust="0"/>
    <p:restoredTop sz="92221" autoAdjust="0"/>
  </p:normalViewPr>
  <p:slideViewPr>
    <p:cSldViewPr>
      <p:cViewPr>
        <p:scale>
          <a:sx n="100" d="100"/>
          <a:sy n="100" d="100"/>
        </p:scale>
        <p:origin x="-510" y="3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B38941-E2EF-4DA6-92E6-427BBAAA9B9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SV"/>
        </a:p>
      </dgm:t>
    </dgm:pt>
    <dgm:pt modelId="{D8293DB5-B179-4B2E-8D21-66A8CE6CF692}">
      <dgm:prSet/>
      <dgm:spPr/>
      <dgm:t>
        <a:bodyPr/>
        <a:lstStyle/>
        <a:p>
          <a:pPr rtl="0"/>
          <a:r>
            <a:rPr lang="es-MX" dirty="0" smtClean="0"/>
            <a:t>Con personería jurídica</a:t>
          </a:r>
          <a:endParaRPr lang="es-SV" dirty="0"/>
        </a:p>
      </dgm:t>
    </dgm:pt>
    <dgm:pt modelId="{B1C8B526-B98A-4485-80A4-81632CA2266A}" type="parTrans" cxnId="{915CC15A-A570-4653-8D25-E38A071BB60B}">
      <dgm:prSet/>
      <dgm:spPr/>
      <dgm:t>
        <a:bodyPr/>
        <a:lstStyle/>
        <a:p>
          <a:endParaRPr lang="es-SV"/>
        </a:p>
      </dgm:t>
    </dgm:pt>
    <dgm:pt modelId="{D39EE130-0A33-478A-BC68-7D940DCE3E50}" type="sibTrans" cxnId="{915CC15A-A570-4653-8D25-E38A071BB60B}">
      <dgm:prSet/>
      <dgm:spPr/>
      <dgm:t>
        <a:bodyPr/>
        <a:lstStyle/>
        <a:p>
          <a:endParaRPr lang="es-SV"/>
        </a:p>
      </dgm:t>
    </dgm:pt>
    <dgm:pt modelId="{2690B724-5AC9-4687-AC3B-1776047670E2}">
      <dgm:prSet/>
      <dgm:spPr/>
      <dgm:t>
        <a:bodyPr/>
        <a:lstStyle/>
        <a:p>
          <a:pPr rtl="0"/>
          <a:r>
            <a:rPr lang="es-MX" dirty="0" smtClean="0"/>
            <a:t>Presencia de sectores representativos para las políticas  públicas en materia económica y social</a:t>
          </a:r>
          <a:endParaRPr lang="es-SV" dirty="0"/>
        </a:p>
      </dgm:t>
    </dgm:pt>
    <dgm:pt modelId="{FB3C0F18-FFBA-4997-844A-E186619CE5AD}" type="parTrans" cxnId="{8750B664-02D8-4F9C-A724-011EC43BF8A1}">
      <dgm:prSet/>
      <dgm:spPr/>
      <dgm:t>
        <a:bodyPr/>
        <a:lstStyle/>
        <a:p>
          <a:endParaRPr lang="es-SV"/>
        </a:p>
      </dgm:t>
    </dgm:pt>
    <dgm:pt modelId="{41D55F1C-9526-452F-98E4-59706E8BFC52}" type="sibTrans" cxnId="{8750B664-02D8-4F9C-A724-011EC43BF8A1}">
      <dgm:prSet/>
      <dgm:spPr/>
      <dgm:t>
        <a:bodyPr/>
        <a:lstStyle/>
        <a:p>
          <a:endParaRPr lang="es-SV"/>
        </a:p>
      </dgm:t>
    </dgm:pt>
    <dgm:pt modelId="{F89EE539-F20A-4C4F-B94C-98838F25F5DA}">
      <dgm:prSet/>
      <dgm:spPr/>
      <dgm:t>
        <a:bodyPr/>
        <a:lstStyle/>
        <a:p>
          <a:r>
            <a:rPr lang="es-SV" dirty="0" smtClean="0"/>
            <a:t>Inclusiva (no se excluyen las organizaciones actuales, se incorporan nuevos)</a:t>
          </a:r>
          <a:endParaRPr lang="es-SV" dirty="0"/>
        </a:p>
      </dgm:t>
    </dgm:pt>
    <dgm:pt modelId="{695E1824-DBBB-4540-B763-DF03ACA48820}" type="parTrans" cxnId="{55FB131A-8EC8-4913-A4B4-D52BDD82E0DC}">
      <dgm:prSet/>
      <dgm:spPr/>
      <dgm:t>
        <a:bodyPr/>
        <a:lstStyle/>
        <a:p>
          <a:endParaRPr lang="es-SV"/>
        </a:p>
      </dgm:t>
    </dgm:pt>
    <dgm:pt modelId="{79BEDFDC-8194-4ABA-A80E-CCBCC6CB9227}" type="sibTrans" cxnId="{55FB131A-8EC8-4913-A4B4-D52BDD82E0DC}">
      <dgm:prSet/>
      <dgm:spPr/>
      <dgm:t>
        <a:bodyPr/>
        <a:lstStyle/>
        <a:p>
          <a:endParaRPr lang="es-SV"/>
        </a:p>
      </dgm:t>
    </dgm:pt>
    <dgm:pt modelId="{375A83EA-27B1-45B0-B705-C941495A4709}">
      <dgm:prSet/>
      <dgm:spPr/>
      <dgm:t>
        <a:bodyPr/>
        <a:lstStyle/>
        <a:p>
          <a:r>
            <a:rPr lang="es-MX" dirty="0" smtClean="0"/>
            <a:t>Sostenible a largo plazo con independencia del gobierno que se encuentre</a:t>
          </a:r>
          <a:endParaRPr lang="es-SV" dirty="0"/>
        </a:p>
      </dgm:t>
    </dgm:pt>
    <dgm:pt modelId="{41B91C6F-A420-49AB-8B20-2853A200B453}" type="parTrans" cxnId="{489A6294-6A37-49A3-9300-7F43BF5D0A14}">
      <dgm:prSet/>
      <dgm:spPr/>
      <dgm:t>
        <a:bodyPr/>
        <a:lstStyle/>
        <a:p>
          <a:endParaRPr lang="es-SV"/>
        </a:p>
      </dgm:t>
    </dgm:pt>
    <dgm:pt modelId="{B19BB977-E476-46F1-B61A-9FEAC728C26A}" type="sibTrans" cxnId="{489A6294-6A37-49A3-9300-7F43BF5D0A14}">
      <dgm:prSet/>
      <dgm:spPr/>
      <dgm:t>
        <a:bodyPr/>
        <a:lstStyle/>
        <a:p>
          <a:endParaRPr lang="es-SV"/>
        </a:p>
      </dgm:t>
    </dgm:pt>
    <dgm:pt modelId="{C0AF88A8-8EED-4BD5-ADAC-253FF4073A20}" type="pres">
      <dgm:prSet presAssocID="{12B38941-E2EF-4DA6-92E6-427BBAAA9B98}" presName="Name0" presStyleCnt="0">
        <dgm:presLayoutVars>
          <dgm:dir/>
          <dgm:animLvl val="lvl"/>
          <dgm:resizeHandles val="exact"/>
        </dgm:presLayoutVars>
      </dgm:prSet>
      <dgm:spPr/>
      <dgm:t>
        <a:bodyPr/>
        <a:lstStyle/>
        <a:p>
          <a:endParaRPr lang="es-SV"/>
        </a:p>
      </dgm:t>
    </dgm:pt>
    <dgm:pt modelId="{5AEF6439-9BE0-48D2-85B1-B7B2BFB125E9}" type="pres">
      <dgm:prSet presAssocID="{D8293DB5-B179-4B2E-8D21-66A8CE6CF692}" presName="linNode" presStyleCnt="0"/>
      <dgm:spPr/>
    </dgm:pt>
    <dgm:pt modelId="{4901E443-B748-4780-A1EC-22926E8D82B0}" type="pres">
      <dgm:prSet presAssocID="{D8293DB5-B179-4B2E-8D21-66A8CE6CF692}" presName="parentText" presStyleLbl="node1" presStyleIdx="0" presStyleCnt="4" custScaleY="17706" custLinFactNeighborX="-5553" custLinFactNeighborY="56106">
        <dgm:presLayoutVars>
          <dgm:chMax val="1"/>
          <dgm:bulletEnabled val="1"/>
        </dgm:presLayoutVars>
      </dgm:prSet>
      <dgm:spPr/>
      <dgm:t>
        <a:bodyPr/>
        <a:lstStyle/>
        <a:p>
          <a:endParaRPr lang="es-SV"/>
        </a:p>
      </dgm:t>
    </dgm:pt>
    <dgm:pt modelId="{3734B7E6-3D69-45AE-A94C-2CA509960D6D}" type="pres">
      <dgm:prSet presAssocID="{D39EE130-0A33-478A-BC68-7D940DCE3E50}" presName="sp" presStyleCnt="0"/>
      <dgm:spPr/>
    </dgm:pt>
    <dgm:pt modelId="{54832026-7DDC-4221-93A5-9A31E0E74772}" type="pres">
      <dgm:prSet presAssocID="{2690B724-5AC9-4687-AC3B-1776047670E2}" presName="linNode" presStyleCnt="0"/>
      <dgm:spPr/>
    </dgm:pt>
    <dgm:pt modelId="{0FEDC229-2CFF-4FC8-89B0-8E6072AF7065}" type="pres">
      <dgm:prSet presAssocID="{2690B724-5AC9-4687-AC3B-1776047670E2}" presName="parentText" presStyleLbl="node1" presStyleIdx="1" presStyleCnt="4" custScaleY="16872" custLinFactNeighborX="-5553" custLinFactNeighborY="11804">
        <dgm:presLayoutVars>
          <dgm:chMax val="1"/>
          <dgm:bulletEnabled val="1"/>
        </dgm:presLayoutVars>
      </dgm:prSet>
      <dgm:spPr/>
      <dgm:t>
        <a:bodyPr/>
        <a:lstStyle/>
        <a:p>
          <a:endParaRPr lang="es-SV"/>
        </a:p>
      </dgm:t>
    </dgm:pt>
    <dgm:pt modelId="{7CE3ED09-34CD-4CC3-9CFD-E0BE6F6EC9C9}" type="pres">
      <dgm:prSet presAssocID="{41D55F1C-9526-452F-98E4-59706E8BFC52}" presName="sp" presStyleCnt="0"/>
      <dgm:spPr/>
    </dgm:pt>
    <dgm:pt modelId="{9C3102B4-6F01-4256-8DC8-957903226F33}" type="pres">
      <dgm:prSet presAssocID="{F89EE539-F20A-4C4F-B94C-98838F25F5DA}" presName="linNode" presStyleCnt="0"/>
      <dgm:spPr/>
    </dgm:pt>
    <dgm:pt modelId="{AEBDE009-CCA9-4A93-A03C-9AD7759C59BE}" type="pres">
      <dgm:prSet presAssocID="{F89EE539-F20A-4C4F-B94C-98838F25F5DA}" presName="parentText" presStyleLbl="node1" presStyleIdx="2" presStyleCnt="4" custScaleY="16191" custLinFactNeighborX="-7983" custLinFactNeighborY="-48942">
        <dgm:presLayoutVars>
          <dgm:chMax val="1"/>
          <dgm:bulletEnabled val="1"/>
        </dgm:presLayoutVars>
      </dgm:prSet>
      <dgm:spPr/>
      <dgm:t>
        <a:bodyPr/>
        <a:lstStyle/>
        <a:p>
          <a:endParaRPr lang="es-SV"/>
        </a:p>
      </dgm:t>
    </dgm:pt>
    <dgm:pt modelId="{F335CF8A-6728-4B4A-98A7-A45E45E7ACD3}" type="pres">
      <dgm:prSet presAssocID="{79BEDFDC-8194-4ABA-A80E-CCBCC6CB9227}" presName="sp" presStyleCnt="0"/>
      <dgm:spPr/>
    </dgm:pt>
    <dgm:pt modelId="{9669BFB8-04EE-425F-B22A-739A6086A44D}" type="pres">
      <dgm:prSet presAssocID="{375A83EA-27B1-45B0-B705-C941495A4709}" presName="linNode" presStyleCnt="0"/>
      <dgm:spPr/>
    </dgm:pt>
    <dgm:pt modelId="{92D6E9E4-F268-4E43-A6C2-1528FBC2E15C}" type="pres">
      <dgm:prSet presAssocID="{375A83EA-27B1-45B0-B705-C941495A4709}" presName="parentText" presStyleLbl="node1" presStyleIdx="3" presStyleCnt="4" custScaleY="16865" custLinFactNeighborX="-7983" custLinFactNeighborY="-51881">
        <dgm:presLayoutVars>
          <dgm:chMax val="1"/>
          <dgm:bulletEnabled val="1"/>
        </dgm:presLayoutVars>
      </dgm:prSet>
      <dgm:spPr/>
      <dgm:t>
        <a:bodyPr/>
        <a:lstStyle/>
        <a:p>
          <a:endParaRPr lang="es-SV"/>
        </a:p>
      </dgm:t>
    </dgm:pt>
  </dgm:ptLst>
  <dgm:cxnLst>
    <dgm:cxn modelId="{E1F12E9F-3576-4E58-906A-38D101BE4B7D}" type="presOf" srcId="{2690B724-5AC9-4687-AC3B-1776047670E2}" destId="{0FEDC229-2CFF-4FC8-89B0-8E6072AF7065}" srcOrd="0" destOrd="0" presId="urn:microsoft.com/office/officeart/2005/8/layout/vList5"/>
    <dgm:cxn modelId="{0A419E39-B68F-4886-9F07-3EB2D3537315}" type="presOf" srcId="{12B38941-E2EF-4DA6-92E6-427BBAAA9B98}" destId="{C0AF88A8-8EED-4BD5-ADAC-253FF4073A20}" srcOrd="0" destOrd="0" presId="urn:microsoft.com/office/officeart/2005/8/layout/vList5"/>
    <dgm:cxn modelId="{8750B664-02D8-4F9C-A724-011EC43BF8A1}" srcId="{12B38941-E2EF-4DA6-92E6-427BBAAA9B98}" destId="{2690B724-5AC9-4687-AC3B-1776047670E2}" srcOrd="1" destOrd="0" parTransId="{FB3C0F18-FFBA-4997-844A-E186619CE5AD}" sibTransId="{41D55F1C-9526-452F-98E4-59706E8BFC52}"/>
    <dgm:cxn modelId="{55FB131A-8EC8-4913-A4B4-D52BDD82E0DC}" srcId="{12B38941-E2EF-4DA6-92E6-427BBAAA9B98}" destId="{F89EE539-F20A-4C4F-B94C-98838F25F5DA}" srcOrd="2" destOrd="0" parTransId="{695E1824-DBBB-4540-B763-DF03ACA48820}" sibTransId="{79BEDFDC-8194-4ABA-A80E-CCBCC6CB9227}"/>
    <dgm:cxn modelId="{82412FCA-5CCE-4183-BE3F-7BF2C259CF7A}" type="presOf" srcId="{F89EE539-F20A-4C4F-B94C-98838F25F5DA}" destId="{AEBDE009-CCA9-4A93-A03C-9AD7759C59BE}" srcOrd="0" destOrd="0" presId="urn:microsoft.com/office/officeart/2005/8/layout/vList5"/>
    <dgm:cxn modelId="{915CC15A-A570-4653-8D25-E38A071BB60B}" srcId="{12B38941-E2EF-4DA6-92E6-427BBAAA9B98}" destId="{D8293DB5-B179-4B2E-8D21-66A8CE6CF692}" srcOrd="0" destOrd="0" parTransId="{B1C8B526-B98A-4485-80A4-81632CA2266A}" sibTransId="{D39EE130-0A33-478A-BC68-7D940DCE3E50}"/>
    <dgm:cxn modelId="{489A6294-6A37-49A3-9300-7F43BF5D0A14}" srcId="{12B38941-E2EF-4DA6-92E6-427BBAAA9B98}" destId="{375A83EA-27B1-45B0-B705-C941495A4709}" srcOrd="3" destOrd="0" parTransId="{41B91C6F-A420-49AB-8B20-2853A200B453}" sibTransId="{B19BB977-E476-46F1-B61A-9FEAC728C26A}"/>
    <dgm:cxn modelId="{55BA084D-32E6-4E8E-8F49-EA98205CB3FA}" type="presOf" srcId="{D8293DB5-B179-4B2E-8D21-66A8CE6CF692}" destId="{4901E443-B748-4780-A1EC-22926E8D82B0}" srcOrd="0" destOrd="0" presId="urn:microsoft.com/office/officeart/2005/8/layout/vList5"/>
    <dgm:cxn modelId="{AE08D311-E56B-4F0A-9854-742FF04EE4B6}" type="presOf" srcId="{375A83EA-27B1-45B0-B705-C941495A4709}" destId="{92D6E9E4-F268-4E43-A6C2-1528FBC2E15C}" srcOrd="0" destOrd="0" presId="urn:microsoft.com/office/officeart/2005/8/layout/vList5"/>
    <dgm:cxn modelId="{542026EE-AAD4-41F5-812A-FB4780B6F728}" type="presParOf" srcId="{C0AF88A8-8EED-4BD5-ADAC-253FF4073A20}" destId="{5AEF6439-9BE0-48D2-85B1-B7B2BFB125E9}" srcOrd="0" destOrd="0" presId="urn:microsoft.com/office/officeart/2005/8/layout/vList5"/>
    <dgm:cxn modelId="{C9AD7330-0E53-4FB9-B762-96414B5F0338}" type="presParOf" srcId="{5AEF6439-9BE0-48D2-85B1-B7B2BFB125E9}" destId="{4901E443-B748-4780-A1EC-22926E8D82B0}" srcOrd="0" destOrd="0" presId="urn:microsoft.com/office/officeart/2005/8/layout/vList5"/>
    <dgm:cxn modelId="{7EEB1E97-34C0-4C37-ACF6-CA57B6AAEAA7}" type="presParOf" srcId="{C0AF88A8-8EED-4BD5-ADAC-253FF4073A20}" destId="{3734B7E6-3D69-45AE-A94C-2CA509960D6D}" srcOrd="1" destOrd="0" presId="urn:microsoft.com/office/officeart/2005/8/layout/vList5"/>
    <dgm:cxn modelId="{1D4D9AA5-3077-4441-BA59-D39377D76905}" type="presParOf" srcId="{C0AF88A8-8EED-4BD5-ADAC-253FF4073A20}" destId="{54832026-7DDC-4221-93A5-9A31E0E74772}" srcOrd="2" destOrd="0" presId="urn:microsoft.com/office/officeart/2005/8/layout/vList5"/>
    <dgm:cxn modelId="{3A1E0868-DE41-45C4-AAE4-36C18729F063}" type="presParOf" srcId="{54832026-7DDC-4221-93A5-9A31E0E74772}" destId="{0FEDC229-2CFF-4FC8-89B0-8E6072AF7065}" srcOrd="0" destOrd="0" presId="urn:microsoft.com/office/officeart/2005/8/layout/vList5"/>
    <dgm:cxn modelId="{F2D01DC5-A797-4097-BF87-A4C4DF338F4B}" type="presParOf" srcId="{C0AF88A8-8EED-4BD5-ADAC-253FF4073A20}" destId="{7CE3ED09-34CD-4CC3-9CFD-E0BE6F6EC9C9}" srcOrd="3" destOrd="0" presId="urn:microsoft.com/office/officeart/2005/8/layout/vList5"/>
    <dgm:cxn modelId="{2BB8526E-48A1-4327-852E-758C21105C3D}" type="presParOf" srcId="{C0AF88A8-8EED-4BD5-ADAC-253FF4073A20}" destId="{9C3102B4-6F01-4256-8DC8-957903226F33}" srcOrd="4" destOrd="0" presId="urn:microsoft.com/office/officeart/2005/8/layout/vList5"/>
    <dgm:cxn modelId="{A76419DF-7903-4E54-B72A-48CA990A57F0}" type="presParOf" srcId="{9C3102B4-6F01-4256-8DC8-957903226F33}" destId="{AEBDE009-CCA9-4A93-A03C-9AD7759C59BE}" srcOrd="0" destOrd="0" presId="urn:microsoft.com/office/officeart/2005/8/layout/vList5"/>
    <dgm:cxn modelId="{75F6E72C-1776-4D85-BD2A-D185A7B34352}" type="presParOf" srcId="{C0AF88A8-8EED-4BD5-ADAC-253FF4073A20}" destId="{F335CF8A-6728-4B4A-98A7-A45E45E7ACD3}" srcOrd="5" destOrd="0" presId="urn:microsoft.com/office/officeart/2005/8/layout/vList5"/>
    <dgm:cxn modelId="{C7EDCAFB-080A-4B75-BF5A-8AF05D338BCB}" type="presParOf" srcId="{C0AF88A8-8EED-4BD5-ADAC-253FF4073A20}" destId="{9669BFB8-04EE-425F-B22A-739A6086A44D}" srcOrd="6" destOrd="0" presId="urn:microsoft.com/office/officeart/2005/8/layout/vList5"/>
    <dgm:cxn modelId="{D595D18A-2F3C-40DA-BC1B-015820AFA7B1}" type="presParOf" srcId="{9669BFB8-04EE-425F-B22A-739A6086A44D}" destId="{92D6E9E4-F268-4E43-A6C2-1528FBC2E15C}"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01E443-B748-4780-A1EC-22926E8D82B0}">
      <dsp:nvSpPr>
        <dsp:cNvPr id="0" name=""/>
        <dsp:cNvSpPr/>
      </dsp:nvSpPr>
      <dsp:spPr>
        <a:xfrm>
          <a:off x="2468955" y="3240369"/>
          <a:ext cx="2962656" cy="88555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MX" sz="1400" kern="1200" dirty="0" smtClean="0"/>
            <a:t>Con personería jurídica</a:t>
          </a:r>
          <a:endParaRPr lang="es-SV" sz="1400" kern="1200" dirty="0"/>
        </a:p>
      </dsp:txBody>
      <dsp:txXfrm>
        <a:off x="2512184" y="3283598"/>
        <a:ext cx="2876198" cy="799093"/>
      </dsp:txXfrm>
    </dsp:sp>
    <dsp:sp modelId="{0FEDC229-2CFF-4FC8-89B0-8E6072AF7065}">
      <dsp:nvSpPr>
        <dsp:cNvPr id="0" name=""/>
        <dsp:cNvSpPr/>
      </dsp:nvSpPr>
      <dsp:spPr>
        <a:xfrm>
          <a:off x="2468955" y="2160262"/>
          <a:ext cx="2962656" cy="8438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s-MX" sz="1400" kern="1200" dirty="0" smtClean="0"/>
            <a:t>Presencia de sectores representativos para las políticas  públicas en materia económica y social</a:t>
          </a:r>
          <a:endParaRPr lang="es-SV" sz="1400" kern="1200" dirty="0"/>
        </a:p>
      </dsp:txBody>
      <dsp:txXfrm>
        <a:off x="2510148" y="2201455"/>
        <a:ext cx="2880270" cy="761453"/>
      </dsp:txXfrm>
    </dsp:sp>
    <dsp:sp modelId="{AEBDE009-CCA9-4A93-A03C-9AD7759C59BE}">
      <dsp:nvSpPr>
        <dsp:cNvPr id="0" name=""/>
        <dsp:cNvSpPr/>
      </dsp:nvSpPr>
      <dsp:spPr>
        <a:xfrm>
          <a:off x="2396963" y="216011"/>
          <a:ext cx="2962656" cy="8097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s-SV" sz="1400" kern="1200" dirty="0" smtClean="0"/>
            <a:t>Inclusiva (no se excluyen las organizaciones actuales, se incorporan nuevos)</a:t>
          </a:r>
          <a:endParaRPr lang="es-SV" sz="1400" kern="1200" dirty="0"/>
        </a:p>
      </dsp:txBody>
      <dsp:txXfrm>
        <a:off x="2436493" y="255541"/>
        <a:ext cx="2883596" cy="730719"/>
      </dsp:txXfrm>
    </dsp:sp>
    <dsp:sp modelId="{92D6E9E4-F268-4E43-A6C2-1528FBC2E15C}">
      <dsp:nvSpPr>
        <dsp:cNvPr id="0" name=""/>
        <dsp:cNvSpPr/>
      </dsp:nvSpPr>
      <dsp:spPr>
        <a:xfrm>
          <a:off x="2396963" y="1128870"/>
          <a:ext cx="2962656" cy="84348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s-MX" sz="1400" kern="1200" dirty="0" smtClean="0"/>
            <a:t>Sostenible a largo plazo con independencia del gobierno que se encuentre</a:t>
          </a:r>
          <a:endParaRPr lang="es-SV" sz="1400" kern="1200" dirty="0"/>
        </a:p>
      </dsp:txBody>
      <dsp:txXfrm>
        <a:off x="2438139" y="1170046"/>
        <a:ext cx="2880304" cy="76113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s-SV" dirty="0"/>
          </a:p>
        </p:txBody>
      </p:sp>
      <p:sp>
        <p:nvSpPr>
          <p:cNvPr id="3" name="2 Marcador de fecha"/>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E71BFE3E-CA40-4E51-AC69-EC463E279DBA}" type="datetimeFigureOut">
              <a:rPr lang="es-SV" smtClean="0"/>
              <a:t>10/04/2013</a:t>
            </a:fld>
            <a:endParaRPr lang="es-SV" dirty="0"/>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SV" dirty="0"/>
          </a:p>
        </p:txBody>
      </p:sp>
      <p:sp>
        <p:nvSpPr>
          <p:cNvPr id="5" name="4 Marcador de notas"/>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s-SV" dirty="0"/>
          </a:p>
        </p:txBody>
      </p:sp>
      <p:sp>
        <p:nvSpPr>
          <p:cNvPr id="7" name="6 Marcador de número de diapositiva"/>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7570AD63-1D7B-4AE2-B620-C9FBACFA1CFE}" type="slidenum">
              <a:rPr lang="es-SV" smtClean="0"/>
              <a:t>‹Nº›</a:t>
            </a:fld>
            <a:endParaRPr lang="es-SV" dirty="0"/>
          </a:p>
        </p:txBody>
      </p:sp>
    </p:spTree>
    <p:extLst>
      <p:ext uri="{BB962C8B-B14F-4D97-AF65-F5344CB8AC3E}">
        <p14:creationId xmlns:p14="http://schemas.microsoft.com/office/powerpoint/2010/main" val="4234515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C4AE45B5-A401-4323-972C-DCD13B140CBD}" type="datetime1">
              <a:rPr lang="es-SV" smtClean="0"/>
              <a:t>10/04/2013</a:t>
            </a:fld>
            <a:endParaRPr lang="es-SV" dirty="0"/>
          </a:p>
        </p:txBody>
      </p:sp>
      <p:sp>
        <p:nvSpPr>
          <p:cNvPr id="5" name="4 Marcador de pie de página"/>
          <p:cNvSpPr>
            <a:spLocks noGrp="1"/>
          </p:cNvSpPr>
          <p:nvPr>
            <p:ph type="ftr" sz="quarter" idx="11"/>
          </p:nvPr>
        </p:nvSpPr>
        <p:spPr/>
        <p:txBody>
          <a:bodyPr/>
          <a:lstStyle/>
          <a:p>
            <a:endParaRPr lang="es-SV" dirty="0"/>
          </a:p>
        </p:txBody>
      </p:sp>
      <p:sp>
        <p:nvSpPr>
          <p:cNvPr id="6" name="5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403604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3106FFC7-9C82-4482-9E10-3C8057ABDAEC}" type="datetime1">
              <a:rPr lang="es-SV" smtClean="0"/>
              <a:t>10/04/2013</a:t>
            </a:fld>
            <a:endParaRPr lang="es-SV" dirty="0"/>
          </a:p>
        </p:txBody>
      </p:sp>
      <p:sp>
        <p:nvSpPr>
          <p:cNvPr id="5" name="4 Marcador de pie de página"/>
          <p:cNvSpPr>
            <a:spLocks noGrp="1"/>
          </p:cNvSpPr>
          <p:nvPr>
            <p:ph type="ftr" sz="quarter" idx="11"/>
          </p:nvPr>
        </p:nvSpPr>
        <p:spPr/>
        <p:txBody>
          <a:bodyPr/>
          <a:lstStyle/>
          <a:p>
            <a:endParaRPr lang="es-SV" dirty="0"/>
          </a:p>
        </p:txBody>
      </p:sp>
      <p:sp>
        <p:nvSpPr>
          <p:cNvPr id="6" name="5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4148416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A41DE3AA-5E21-4786-895D-790F50CD8279}" type="datetime1">
              <a:rPr lang="es-SV" smtClean="0"/>
              <a:t>10/04/2013</a:t>
            </a:fld>
            <a:endParaRPr lang="es-SV" dirty="0"/>
          </a:p>
        </p:txBody>
      </p:sp>
      <p:sp>
        <p:nvSpPr>
          <p:cNvPr id="5" name="4 Marcador de pie de página"/>
          <p:cNvSpPr>
            <a:spLocks noGrp="1"/>
          </p:cNvSpPr>
          <p:nvPr>
            <p:ph type="ftr" sz="quarter" idx="11"/>
          </p:nvPr>
        </p:nvSpPr>
        <p:spPr/>
        <p:txBody>
          <a:bodyPr/>
          <a:lstStyle/>
          <a:p>
            <a:endParaRPr lang="es-SV" dirty="0"/>
          </a:p>
        </p:txBody>
      </p:sp>
      <p:sp>
        <p:nvSpPr>
          <p:cNvPr id="6" name="5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346885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138A4FDD-528D-48D7-BF89-0935CD822FD5}" type="datetime1">
              <a:rPr lang="es-SV" smtClean="0"/>
              <a:t>10/04/2013</a:t>
            </a:fld>
            <a:endParaRPr lang="es-SV" dirty="0"/>
          </a:p>
        </p:txBody>
      </p:sp>
      <p:sp>
        <p:nvSpPr>
          <p:cNvPr id="5" name="4 Marcador de pie de página"/>
          <p:cNvSpPr>
            <a:spLocks noGrp="1"/>
          </p:cNvSpPr>
          <p:nvPr>
            <p:ph type="ftr" sz="quarter" idx="11"/>
          </p:nvPr>
        </p:nvSpPr>
        <p:spPr/>
        <p:txBody>
          <a:bodyPr/>
          <a:lstStyle/>
          <a:p>
            <a:endParaRPr lang="es-SV" dirty="0"/>
          </a:p>
        </p:txBody>
      </p:sp>
      <p:sp>
        <p:nvSpPr>
          <p:cNvPr id="6" name="5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3379057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108D2CF-813F-4D0C-A3FA-63BB4E673D53}" type="datetime1">
              <a:rPr lang="es-SV" smtClean="0"/>
              <a:t>10/04/2013</a:t>
            </a:fld>
            <a:endParaRPr lang="es-SV" dirty="0"/>
          </a:p>
        </p:txBody>
      </p:sp>
      <p:sp>
        <p:nvSpPr>
          <p:cNvPr id="5" name="4 Marcador de pie de página"/>
          <p:cNvSpPr>
            <a:spLocks noGrp="1"/>
          </p:cNvSpPr>
          <p:nvPr>
            <p:ph type="ftr" sz="quarter" idx="11"/>
          </p:nvPr>
        </p:nvSpPr>
        <p:spPr/>
        <p:txBody>
          <a:bodyPr/>
          <a:lstStyle/>
          <a:p>
            <a:endParaRPr lang="es-SV" dirty="0"/>
          </a:p>
        </p:txBody>
      </p:sp>
      <p:sp>
        <p:nvSpPr>
          <p:cNvPr id="6" name="5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116172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E4A6C1C1-E916-4B42-9966-0F97FF6BDA83}" type="datetime1">
              <a:rPr lang="es-SV" smtClean="0"/>
              <a:t>10/04/2013</a:t>
            </a:fld>
            <a:endParaRPr lang="es-SV" dirty="0"/>
          </a:p>
        </p:txBody>
      </p:sp>
      <p:sp>
        <p:nvSpPr>
          <p:cNvPr id="6" name="5 Marcador de pie de página"/>
          <p:cNvSpPr>
            <a:spLocks noGrp="1"/>
          </p:cNvSpPr>
          <p:nvPr>
            <p:ph type="ftr" sz="quarter" idx="11"/>
          </p:nvPr>
        </p:nvSpPr>
        <p:spPr/>
        <p:txBody>
          <a:bodyPr/>
          <a:lstStyle/>
          <a:p>
            <a:endParaRPr lang="es-SV" dirty="0"/>
          </a:p>
        </p:txBody>
      </p:sp>
      <p:sp>
        <p:nvSpPr>
          <p:cNvPr id="7" name="6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2747708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51B6252A-5D1A-478E-A472-48BE5056DCDC}" type="datetime1">
              <a:rPr lang="es-SV" smtClean="0"/>
              <a:t>10/04/2013</a:t>
            </a:fld>
            <a:endParaRPr lang="es-SV" dirty="0"/>
          </a:p>
        </p:txBody>
      </p:sp>
      <p:sp>
        <p:nvSpPr>
          <p:cNvPr id="8" name="7 Marcador de pie de página"/>
          <p:cNvSpPr>
            <a:spLocks noGrp="1"/>
          </p:cNvSpPr>
          <p:nvPr>
            <p:ph type="ftr" sz="quarter" idx="11"/>
          </p:nvPr>
        </p:nvSpPr>
        <p:spPr/>
        <p:txBody>
          <a:bodyPr/>
          <a:lstStyle/>
          <a:p>
            <a:endParaRPr lang="es-SV" dirty="0"/>
          </a:p>
        </p:txBody>
      </p:sp>
      <p:sp>
        <p:nvSpPr>
          <p:cNvPr id="9" name="8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30956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2DCE4F6F-6827-45D7-98EF-EBD76A4B5CEF}" type="datetime1">
              <a:rPr lang="es-SV" smtClean="0"/>
              <a:t>10/04/2013</a:t>
            </a:fld>
            <a:endParaRPr lang="es-SV" dirty="0"/>
          </a:p>
        </p:txBody>
      </p:sp>
      <p:sp>
        <p:nvSpPr>
          <p:cNvPr id="4" name="3 Marcador de pie de página"/>
          <p:cNvSpPr>
            <a:spLocks noGrp="1"/>
          </p:cNvSpPr>
          <p:nvPr>
            <p:ph type="ftr" sz="quarter" idx="11"/>
          </p:nvPr>
        </p:nvSpPr>
        <p:spPr/>
        <p:txBody>
          <a:bodyPr/>
          <a:lstStyle/>
          <a:p>
            <a:endParaRPr lang="es-SV" dirty="0"/>
          </a:p>
        </p:txBody>
      </p:sp>
      <p:sp>
        <p:nvSpPr>
          <p:cNvPr id="5" name="4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2594262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A819C31-AFB9-4F3F-A050-EAE5BA3D9AA7}" type="datetime1">
              <a:rPr lang="es-SV" smtClean="0"/>
              <a:t>10/04/2013</a:t>
            </a:fld>
            <a:endParaRPr lang="es-SV" dirty="0"/>
          </a:p>
        </p:txBody>
      </p:sp>
      <p:sp>
        <p:nvSpPr>
          <p:cNvPr id="3" name="2 Marcador de pie de página"/>
          <p:cNvSpPr>
            <a:spLocks noGrp="1"/>
          </p:cNvSpPr>
          <p:nvPr>
            <p:ph type="ftr" sz="quarter" idx="11"/>
          </p:nvPr>
        </p:nvSpPr>
        <p:spPr/>
        <p:txBody>
          <a:bodyPr/>
          <a:lstStyle/>
          <a:p>
            <a:endParaRPr lang="es-SV" dirty="0"/>
          </a:p>
        </p:txBody>
      </p:sp>
      <p:sp>
        <p:nvSpPr>
          <p:cNvPr id="4" name="3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1678036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0B23F9E-A71E-4FBC-8098-8E547BB8CAAD}" type="datetime1">
              <a:rPr lang="es-SV" smtClean="0"/>
              <a:t>10/04/2013</a:t>
            </a:fld>
            <a:endParaRPr lang="es-SV" dirty="0"/>
          </a:p>
        </p:txBody>
      </p:sp>
      <p:sp>
        <p:nvSpPr>
          <p:cNvPr id="6" name="5 Marcador de pie de página"/>
          <p:cNvSpPr>
            <a:spLocks noGrp="1"/>
          </p:cNvSpPr>
          <p:nvPr>
            <p:ph type="ftr" sz="quarter" idx="11"/>
          </p:nvPr>
        </p:nvSpPr>
        <p:spPr/>
        <p:txBody>
          <a:bodyPr/>
          <a:lstStyle/>
          <a:p>
            <a:endParaRPr lang="es-SV" dirty="0"/>
          </a:p>
        </p:txBody>
      </p:sp>
      <p:sp>
        <p:nvSpPr>
          <p:cNvPr id="7" name="6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1117805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087E057-F71E-44F3-9485-4A24F6BF7468}" type="datetime1">
              <a:rPr lang="es-SV" smtClean="0"/>
              <a:t>10/04/2013</a:t>
            </a:fld>
            <a:endParaRPr lang="es-SV" dirty="0"/>
          </a:p>
        </p:txBody>
      </p:sp>
      <p:sp>
        <p:nvSpPr>
          <p:cNvPr id="6" name="5 Marcador de pie de página"/>
          <p:cNvSpPr>
            <a:spLocks noGrp="1"/>
          </p:cNvSpPr>
          <p:nvPr>
            <p:ph type="ftr" sz="quarter" idx="11"/>
          </p:nvPr>
        </p:nvSpPr>
        <p:spPr/>
        <p:txBody>
          <a:bodyPr/>
          <a:lstStyle/>
          <a:p>
            <a:endParaRPr lang="es-SV" dirty="0"/>
          </a:p>
        </p:txBody>
      </p:sp>
      <p:sp>
        <p:nvSpPr>
          <p:cNvPr id="7" name="6 Marcador de número de diapositiva"/>
          <p:cNvSpPr>
            <a:spLocks noGrp="1"/>
          </p:cNvSpPr>
          <p:nvPr>
            <p:ph type="sldNum" sz="quarter" idx="12"/>
          </p:nvPr>
        </p:nvSpPr>
        <p:spPr/>
        <p:txBody>
          <a:bodyPr/>
          <a:lstStyle/>
          <a:p>
            <a:fld id="{E5FF7ED8-9E53-42FA-BCC2-BF26452CDF47}" type="slidenum">
              <a:rPr lang="es-SV" smtClean="0"/>
              <a:t>‹Nº›</a:t>
            </a:fld>
            <a:endParaRPr lang="es-SV" dirty="0"/>
          </a:p>
        </p:txBody>
      </p:sp>
    </p:spTree>
    <p:extLst>
      <p:ext uri="{BB962C8B-B14F-4D97-AF65-F5344CB8AC3E}">
        <p14:creationId xmlns:p14="http://schemas.microsoft.com/office/powerpoint/2010/main" val="734512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39189-68EF-4C60-BE79-3AA8CC21748D}" type="datetime1">
              <a:rPr lang="es-SV" smtClean="0"/>
              <a:t>10/04/2013</a:t>
            </a:fld>
            <a:endParaRPr lang="es-SV"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FF7ED8-9E53-42FA-BCC2-BF26452CDF47}" type="slidenum">
              <a:rPr lang="es-SV" smtClean="0"/>
              <a:t>‹Nº›</a:t>
            </a:fld>
            <a:endParaRPr lang="es-SV" dirty="0"/>
          </a:p>
        </p:txBody>
      </p:sp>
    </p:spTree>
    <p:extLst>
      <p:ext uri="{BB962C8B-B14F-4D97-AF65-F5344CB8AC3E}">
        <p14:creationId xmlns:p14="http://schemas.microsoft.com/office/powerpoint/2010/main" val="1581478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audio" Target="../media/audio1.wav"/><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b="1" dirty="0" smtClean="0">
                <a:solidFill>
                  <a:schemeClr val="tx2">
                    <a:lumMod val="60000"/>
                    <a:lumOff val="40000"/>
                  </a:schemeClr>
                </a:solidFill>
              </a:rPr>
              <a:t>Propuesta CES</a:t>
            </a:r>
            <a:endParaRPr lang="es-SV" b="1" dirty="0">
              <a:solidFill>
                <a:schemeClr val="tx2">
                  <a:lumMod val="60000"/>
                  <a:lumOff val="40000"/>
                </a:schemeClr>
              </a:solidFill>
            </a:endParaRPr>
          </a:p>
        </p:txBody>
      </p:sp>
      <p:sp>
        <p:nvSpPr>
          <p:cNvPr id="3" name="2 Subtítulo"/>
          <p:cNvSpPr>
            <a:spLocks noGrp="1"/>
          </p:cNvSpPr>
          <p:nvPr>
            <p:ph type="subTitle" idx="1"/>
          </p:nvPr>
        </p:nvSpPr>
        <p:spPr/>
        <p:txBody>
          <a:bodyPr/>
          <a:lstStyle/>
          <a:p>
            <a:r>
              <a:rPr lang="es-MX" dirty="0" smtClean="0"/>
              <a:t>11 de Marzo 2013</a:t>
            </a:r>
          </a:p>
          <a:p>
            <a:endParaRPr lang="es-SV" dirty="0"/>
          </a:p>
        </p:txBody>
      </p:sp>
      <p:sp>
        <p:nvSpPr>
          <p:cNvPr id="4" name="3 Marcador de número de diapositiva"/>
          <p:cNvSpPr>
            <a:spLocks noGrp="1"/>
          </p:cNvSpPr>
          <p:nvPr>
            <p:ph type="sldNum" sz="quarter" idx="12"/>
          </p:nvPr>
        </p:nvSpPr>
        <p:spPr/>
        <p:txBody>
          <a:bodyPr/>
          <a:lstStyle/>
          <a:p>
            <a:fld id="{E5FF7ED8-9E53-42FA-BCC2-BF26452CDF47}" type="slidenum">
              <a:rPr lang="es-SV" smtClean="0"/>
              <a:t>1</a:t>
            </a:fld>
            <a:endParaRPr lang="es-SV"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0" y="542181"/>
            <a:ext cx="7747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5853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600" b="1" dirty="0" smtClean="0">
                <a:solidFill>
                  <a:schemeClr val="tx2">
                    <a:lumMod val="60000"/>
                    <a:lumOff val="40000"/>
                  </a:schemeClr>
                </a:solidFill>
              </a:rPr>
              <a:t>PLENO</a:t>
            </a:r>
            <a:endParaRPr lang="es-SV" sz="3600" b="1" dirty="0">
              <a:solidFill>
                <a:schemeClr val="tx2">
                  <a:lumMod val="60000"/>
                  <a:lumOff val="40000"/>
                </a:schemeClr>
              </a:solidFill>
            </a:endParaRPr>
          </a:p>
        </p:txBody>
      </p:sp>
      <p:sp>
        <p:nvSpPr>
          <p:cNvPr id="4" name="3 Marcador de número de diapositiva"/>
          <p:cNvSpPr>
            <a:spLocks noGrp="1"/>
          </p:cNvSpPr>
          <p:nvPr>
            <p:ph type="sldNum" sz="quarter" idx="12"/>
          </p:nvPr>
        </p:nvSpPr>
        <p:spPr/>
        <p:txBody>
          <a:bodyPr/>
          <a:lstStyle/>
          <a:p>
            <a:fld id="{E5FF7ED8-9E53-42FA-BCC2-BF26452CDF47}" type="slidenum">
              <a:rPr lang="es-SV" smtClean="0"/>
              <a:t>10</a:t>
            </a:fld>
            <a:endParaRPr lang="es-SV" dirty="0"/>
          </a:p>
        </p:txBody>
      </p:sp>
      <p:graphicFrame>
        <p:nvGraphicFramePr>
          <p:cNvPr id="6" name="5 Marcador de contenido"/>
          <p:cNvGraphicFramePr>
            <a:graphicFrameLocks noGrp="1"/>
          </p:cNvGraphicFramePr>
          <p:nvPr>
            <p:ph idx="1"/>
            <p:extLst>
              <p:ext uri="{D42A27DB-BD31-4B8C-83A1-F6EECF244321}">
                <p14:modId xmlns:p14="http://schemas.microsoft.com/office/powerpoint/2010/main" val="2477715208"/>
              </p:ext>
            </p:extLst>
          </p:nvPr>
        </p:nvGraphicFramePr>
        <p:xfrm>
          <a:off x="1979712" y="1628800"/>
          <a:ext cx="5400600" cy="3779520"/>
        </p:xfrm>
        <a:graphic>
          <a:graphicData uri="http://schemas.openxmlformats.org/drawingml/2006/table">
            <a:tbl>
              <a:tblPr firstRow="1" bandRow="1">
                <a:tableStyleId>{5C22544A-7EE6-4342-B048-85BDC9FD1C3A}</a:tableStyleId>
              </a:tblPr>
              <a:tblGrid>
                <a:gridCol w="1440160"/>
                <a:gridCol w="1502581"/>
                <a:gridCol w="1467155"/>
                <a:gridCol w="990704"/>
              </a:tblGrid>
              <a:tr h="370840">
                <a:tc>
                  <a:txBody>
                    <a:bodyPr/>
                    <a:lstStyle/>
                    <a:p>
                      <a:pPr algn="ctr"/>
                      <a:r>
                        <a:rPr lang="es-MX" sz="1400" dirty="0" smtClean="0"/>
                        <a:t>Sector</a:t>
                      </a:r>
                      <a:endParaRPr lang="es-SV" sz="1400" dirty="0"/>
                    </a:p>
                  </a:txBody>
                  <a:tcPr/>
                </a:tc>
                <a:tc>
                  <a:txBody>
                    <a:bodyPr/>
                    <a:lstStyle/>
                    <a:p>
                      <a:pPr algn="ctr"/>
                      <a:r>
                        <a:rPr lang="es-MX" sz="1400" dirty="0" smtClean="0"/>
                        <a:t>Número de representantes</a:t>
                      </a:r>
                      <a:endParaRPr lang="es-SV" sz="1400" dirty="0"/>
                    </a:p>
                  </a:txBody>
                  <a:tcPr/>
                </a:tc>
                <a:tc>
                  <a:txBody>
                    <a:bodyPr/>
                    <a:lstStyle/>
                    <a:p>
                      <a:pPr algn="ctr"/>
                      <a:r>
                        <a:rPr lang="es-MX" sz="1400" dirty="0" smtClean="0"/>
                        <a:t>Período de funciones</a:t>
                      </a:r>
                      <a:endParaRPr lang="es-SV" sz="1400" dirty="0"/>
                    </a:p>
                  </a:txBody>
                  <a:tcPr/>
                </a:tc>
                <a:tc>
                  <a:txBody>
                    <a:bodyPr/>
                    <a:lstStyle/>
                    <a:p>
                      <a:pPr algn="ctr"/>
                      <a:r>
                        <a:rPr lang="es-MX" sz="1400" dirty="0" smtClean="0"/>
                        <a:t>Voto</a:t>
                      </a:r>
                      <a:endParaRPr lang="es-SV" sz="1400" dirty="0"/>
                    </a:p>
                  </a:txBody>
                  <a:tcPr/>
                </a:tc>
              </a:tr>
              <a:tr h="370840">
                <a:tc>
                  <a:txBody>
                    <a:bodyPr/>
                    <a:lstStyle/>
                    <a:p>
                      <a:pPr algn="ctr"/>
                      <a:r>
                        <a:rPr lang="es-MX" sz="1400" baseline="0" dirty="0" smtClean="0"/>
                        <a:t>Empresarial</a:t>
                      </a:r>
                      <a:endParaRPr lang="es-SV" sz="1400" dirty="0"/>
                    </a:p>
                  </a:txBody>
                  <a:tcPr/>
                </a:tc>
                <a:tc>
                  <a:txBody>
                    <a:bodyPr/>
                    <a:lstStyle/>
                    <a:p>
                      <a:r>
                        <a:rPr lang="es-MX" sz="1400" dirty="0" smtClean="0"/>
                        <a:t>10</a:t>
                      </a:r>
                      <a:endParaRPr lang="es-SV" sz="1400" dirty="0"/>
                    </a:p>
                  </a:txBody>
                  <a:tcPr/>
                </a:tc>
                <a:tc>
                  <a:txBody>
                    <a:bodyPr/>
                    <a:lstStyle/>
                    <a:p>
                      <a:r>
                        <a:rPr lang="es-MX" sz="1400" dirty="0" smtClean="0"/>
                        <a:t>2 años</a:t>
                      </a:r>
                      <a:endParaRPr lang="es-SV" sz="1400" dirty="0"/>
                    </a:p>
                  </a:txBody>
                  <a:tcPr/>
                </a:tc>
                <a:tc>
                  <a:txBody>
                    <a:bodyPr/>
                    <a:lstStyle/>
                    <a:p>
                      <a:r>
                        <a:rPr lang="es-MX" sz="1400" dirty="0" smtClean="0"/>
                        <a:t>Sí</a:t>
                      </a:r>
                      <a:endParaRPr lang="es-SV" sz="1400" dirty="0"/>
                    </a:p>
                  </a:txBody>
                  <a:tcPr/>
                </a:tc>
              </a:tr>
              <a:tr h="370840">
                <a:tc>
                  <a:txBody>
                    <a:bodyPr/>
                    <a:lstStyle/>
                    <a:p>
                      <a:pPr algn="ctr"/>
                      <a:r>
                        <a:rPr lang="es-MX" sz="1400" dirty="0" smtClean="0"/>
                        <a:t>Sindical</a:t>
                      </a:r>
                      <a:endParaRPr lang="es-SV" sz="1400" dirty="0"/>
                    </a:p>
                  </a:txBody>
                  <a:tcPr/>
                </a:tc>
                <a:tc>
                  <a:txBody>
                    <a:bodyPr/>
                    <a:lstStyle/>
                    <a:p>
                      <a:r>
                        <a:rPr lang="es-MX" sz="1400" dirty="0" smtClean="0"/>
                        <a:t>10</a:t>
                      </a:r>
                      <a:endParaRPr lang="es-SV" sz="1400" dirty="0"/>
                    </a:p>
                  </a:txBody>
                  <a:tcPr/>
                </a:tc>
                <a:tc>
                  <a:txBody>
                    <a:bodyPr/>
                    <a:lstStyle/>
                    <a:p>
                      <a:r>
                        <a:rPr lang="es-SV" sz="1400" dirty="0" smtClean="0"/>
                        <a:t>2 años</a:t>
                      </a:r>
                      <a:endParaRPr lang="es-SV" sz="1400" dirty="0"/>
                    </a:p>
                  </a:txBody>
                  <a:tcPr/>
                </a:tc>
                <a:tc>
                  <a:txBody>
                    <a:bodyPr/>
                    <a:lstStyle/>
                    <a:p>
                      <a:r>
                        <a:rPr lang="es-SV" sz="1400" smtClean="0"/>
                        <a:t>Sí</a:t>
                      </a:r>
                      <a:endParaRPr lang="es-SV" sz="1400" dirty="0"/>
                    </a:p>
                  </a:txBody>
                  <a:tcPr/>
                </a:tc>
              </a:tr>
              <a:tr h="370840">
                <a:tc>
                  <a:txBody>
                    <a:bodyPr/>
                    <a:lstStyle/>
                    <a:p>
                      <a:pPr algn="ctr"/>
                      <a:r>
                        <a:rPr lang="es-MX" sz="1400" dirty="0" smtClean="0"/>
                        <a:t>S</a:t>
                      </a:r>
                      <a:r>
                        <a:rPr lang="es-MX" sz="1400" baseline="0" dirty="0" smtClean="0"/>
                        <a:t>ocial</a:t>
                      </a:r>
                      <a:endParaRPr lang="es-SV" sz="1400" dirty="0"/>
                    </a:p>
                  </a:txBody>
                  <a:tcPr/>
                </a:tc>
                <a:tc>
                  <a:txBody>
                    <a:bodyPr/>
                    <a:lstStyle/>
                    <a:p>
                      <a:r>
                        <a:rPr lang="es-MX" sz="1400" dirty="0" smtClean="0"/>
                        <a:t>10</a:t>
                      </a:r>
                      <a:endParaRPr lang="es-SV" sz="1400" dirty="0"/>
                    </a:p>
                  </a:txBody>
                  <a:tcPr/>
                </a:tc>
                <a:tc>
                  <a:txBody>
                    <a:bodyPr/>
                    <a:lstStyle/>
                    <a:p>
                      <a:r>
                        <a:rPr lang="es-SV" sz="1400" dirty="0" smtClean="0"/>
                        <a:t>2años</a:t>
                      </a:r>
                      <a:endParaRPr lang="es-SV" sz="1400" dirty="0"/>
                    </a:p>
                  </a:txBody>
                  <a:tcPr/>
                </a:tc>
                <a:tc>
                  <a:txBody>
                    <a:bodyPr/>
                    <a:lstStyle/>
                    <a:p>
                      <a:r>
                        <a:rPr lang="es-SV" sz="1400" smtClean="0"/>
                        <a:t>Sí</a:t>
                      </a:r>
                      <a:endParaRPr lang="es-SV" sz="1400" dirty="0"/>
                    </a:p>
                  </a:txBody>
                  <a:tcPr/>
                </a:tc>
              </a:tr>
              <a:tr h="370840">
                <a:tc>
                  <a:txBody>
                    <a:bodyPr/>
                    <a:lstStyle/>
                    <a:p>
                      <a:pPr algn="ctr"/>
                      <a:r>
                        <a:rPr lang="es-MX" sz="1400" dirty="0" smtClean="0"/>
                        <a:t>A</a:t>
                      </a:r>
                      <a:r>
                        <a:rPr lang="es-MX" sz="1400" baseline="0" dirty="0" smtClean="0"/>
                        <a:t>gropecuario Social</a:t>
                      </a:r>
                      <a:endParaRPr lang="es-SV" sz="1400" dirty="0"/>
                    </a:p>
                  </a:txBody>
                  <a:tcPr/>
                </a:tc>
                <a:tc>
                  <a:txBody>
                    <a:bodyPr/>
                    <a:lstStyle/>
                    <a:p>
                      <a:r>
                        <a:rPr lang="es-MX" sz="1400" smtClean="0"/>
                        <a:t>10</a:t>
                      </a:r>
                      <a:endParaRPr lang="es-SV" sz="1400" dirty="0"/>
                    </a:p>
                  </a:txBody>
                  <a:tcPr/>
                </a:tc>
                <a:tc>
                  <a:txBody>
                    <a:bodyPr/>
                    <a:lstStyle/>
                    <a:p>
                      <a:r>
                        <a:rPr lang="es-SV" sz="1400" dirty="0" smtClean="0"/>
                        <a:t>2 años</a:t>
                      </a:r>
                      <a:endParaRPr lang="es-SV" sz="1400" dirty="0"/>
                    </a:p>
                  </a:txBody>
                  <a:tcPr/>
                </a:tc>
                <a:tc>
                  <a:txBody>
                    <a:bodyPr/>
                    <a:lstStyle/>
                    <a:p>
                      <a:r>
                        <a:rPr lang="es-SV" sz="1400" smtClean="0"/>
                        <a:t>Sí</a:t>
                      </a:r>
                      <a:endParaRPr lang="es-SV" sz="1400" dirty="0"/>
                    </a:p>
                  </a:txBody>
                  <a:tcPr/>
                </a:tc>
              </a:tr>
              <a:tr h="370840">
                <a:tc>
                  <a:txBody>
                    <a:bodyPr/>
                    <a:lstStyle/>
                    <a:p>
                      <a:pPr algn="ctr"/>
                      <a:r>
                        <a:rPr lang="es-MX" sz="1400" baseline="0" dirty="0" smtClean="0"/>
                        <a:t>Territorial</a:t>
                      </a:r>
                      <a:endParaRPr lang="es-SV" sz="1400" dirty="0"/>
                    </a:p>
                  </a:txBody>
                  <a:tcPr/>
                </a:tc>
                <a:tc>
                  <a:txBody>
                    <a:bodyPr/>
                    <a:lstStyle/>
                    <a:p>
                      <a:r>
                        <a:rPr lang="es-MX" sz="1400" dirty="0" smtClean="0"/>
                        <a:t>10</a:t>
                      </a:r>
                      <a:endParaRPr lang="es-SV" sz="1400" dirty="0"/>
                    </a:p>
                  </a:txBody>
                  <a:tcPr/>
                </a:tc>
                <a:tc>
                  <a:txBody>
                    <a:bodyPr/>
                    <a:lstStyle/>
                    <a:p>
                      <a:r>
                        <a:rPr lang="es-SV" sz="1400" dirty="0" smtClean="0"/>
                        <a:t>2años</a:t>
                      </a:r>
                      <a:endParaRPr lang="es-SV" sz="1400" dirty="0"/>
                    </a:p>
                  </a:txBody>
                  <a:tcPr/>
                </a:tc>
                <a:tc>
                  <a:txBody>
                    <a:bodyPr/>
                    <a:lstStyle/>
                    <a:p>
                      <a:r>
                        <a:rPr lang="es-SV" sz="1400" dirty="0" smtClean="0"/>
                        <a:t>Sí</a:t>
                      </a:r>
                      <a:endParaRPr lang="es-SV" sz="1400" dirty="0"/>
                    </a:p>
                  </a:txBody>
                  <a:tcPr/>
                </a:tc>
              </a:tr>
              <a:tr h="370840">
                <a:tc>
                  <a:txBody>
                    <a:bodyPr/>
                    <a:lstStyle/>
                    <a:p>
                      <a:pPr algn="ctr"/>
                      <a:r>
                        <a:rPr lang="es-MX" sz="1400" dirty="0" smtClean="0"/>
                        <a:t>Academia</a:t>
                      </a:r>
                      <a:endParaRPr lang="es-SV" sz="1400" dirty="0"/>
                    </a:p>
                  </a:txBody>
                  <a:tcPr/>
                </a:tc>
                <a:tc>
                  <a:txBody>
                    <a:bodyPr/>
                    <a:lstStyle/>
                    <a:p>
                      <a:r>
                        <a:rPr lang="es-MX" sz="1400" dirty="0" smtClean="0"/>
                        <a:t>9</a:t>
                      </a:r>
                      <a:endParaRPr lang="es-SV" sz="1400" dirty="0"/>
                    </a:p>
                  </a:txBody>
                  <a:tcPr/>
                </a:tc>
                <a:tc>
                  <a:txBody>
                    <a:bodyPr/>
                    <a:lstStyle/>
                    <a:p>
                      <a:r>
                        <a:rPr lang="es-SV" sz="1400" dirty="0" smtClean="0"/>
                        <a:t>2 años</a:t>
                      </a:r>
                      <a:endParaRPr lang="es-SV" sz="1400" dirty="0"/>
                    </a:p>
                  </a:txBody>
                  <a:tcPr/>
                </a:tc>
                <a:tc>
                  <a:txBody>
                    <a:bodyPr/>
                    <a:lstStyle/>
                    <a:p>
                      <a:r>
                        <a:rPr lang="es-MX" sz="1400" dirty="0" smtClean="0"/>
                        <a:t>No</a:t>
                      </a:r>
                      <a:endParaRPr lang="es-SV" sz="1400" dirty="0"/>
                    </a:p>
                  </a:txBody>
                  <a:tcPr/>
                </a:tc>
              </a:tr>
              <a:tr h="370840">
                <a:tc>
                  <a:txBody>
                    <a:bodyPr/>
                    <a:lstStyle/>
                    <a:p>
                      <a:pPr algn="ctr"/>
                      <a:r>
                        <a:rPr lang="es-MX" sz="1400" dirty="0" smtClean="0"/>
                        <a:t>Gobierno</a:t>
                      </a:r>
                      <a:endParaRPr lang="es-SV" sz="1400" dirty="0"/>
                    </a:p>
                  </a:txBody>
                  <a:tcPr/>
                </a:tc>
                <a:tc>
                  <a:txBody>
                    <a:bodyPr/>
                    <a:lstStyle/>
                    <a:p>
                      <a:r>
                        <a:rPr lang="es-MX" sz="1400" dirty="0" smtClean="0"/>
                        <a:t>2</a:t>
                      </a:r>
                      <a:endParaRPr lang="es-SV" sz="1400" dirty="0"/>
                    </a:p>
                  </a:txBody>
                  <a:tcPr/>
                </a:tc>
                <a:tc>
                  <a:txBody>
                    <a:bodyPr/>
                    <a:lstStyle/>
                    <a:p>
                      <a:r>
                        <a:rPr lang="es-MX" sz="1400" dirty="0" smtClean="0"/>
                        <a:t>Designación</a:t>
                      </a:r>
                      <a:r>
                        <a:rPr lang="es-MX" sz="1400" baseline="0" dirty="0" smtClean="0"/>
                        <a:t> presidencial</a:t>
                      </a:r>
                      <a:endParaRPr lang="es-SV" sz="1400" dirty="0"/>
                    </a:p>
                  </a:txBody>
                  <a:tcPr/>
                </a:tc>
                <a:tc>
                  <a:txBody>
                    <a:bodyPr/>
                    <a:lstStyle/>
                    <a:p>
                      <a:r>
                        <a:rPr lang="es-MX" sz="1400" dirty="0" smtClean="0"/>
                        <a:t>No</a:t>
                      </a:r>
                      <a:endParaRPr lang="es-SV" sz="1400" dirty="0"/>
                    </a:p>
                  </a:txBody>
                  <a:tcPr/>
                </a:tc>
              </a:tr>
              <a:tr h="370840">
                <a:tc>
                  <a:txBody>
                    <a:bodyPr/>
                    <a:lstStyle/>
                    <a:p>
                      <a:pPr algn="ctr"/>
                      <a:endParaRPr lang="es-SV" sz="1400" dirty="0"/>
                    </a:p>
                  </a:txBody>
                  <a:tcPr/>
                </a:tc>
                <a:tc>
                  <a:txBody>
                    <a:bodyPr/>
                    <a:lstStyle/>
                    <a:p>
                      <a:r>
                        <a:rPr lang="es-MX" sz="1400" dirty="0" smtClean="0"/>
                        <a:t>61</a:t>
                      </a:r>
                      <a:endParaRPr lang="es-SV" sz="1400" dirty="0"/>
                    </a:p>
                  </a:txBody>
                  <a:tcPr/>
                </a:tc>
                <a:tc>
                  <a:txBody>
                    <a:bodyPr/>
                    <a:lstStyle/>
                    <a:p>
                      <a:endParaRPr lang="es-SV" sz="1400" dirty="0"/>
                    </a:p>
                  </a:txBody>
                  <a:tcPr/>
                </a:tc>
                <a:tc>
                  <a:txBody>
                    <a:bodyPr/>
                    <a:lstStyle/>
                    <a:p>
                      <a:endParaRPr lang="es-SV" sz="1400" dirty="0"/>
                    </a:p>
                  </a:txBody>
                  <a:tcPr/>
                </a:tc>
              </a:tr>
            </a:tbl>
          </a:graphicData>
        </a:graphic>
      </p:graphicFrame>
    </p:spTree>
    <p:extLst>
      <p:ext uri="{BB962C8B-B14F-4D97-AF65-F5344CB8AC3E}">
        <p14:creationId xmlns:p14="http://schemas.microsoft.com/office/powerpoint/2010/main" val="4041359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E5FF7ED8-9E53-42FA-BCC2-BF26452CDF47}" type="slidenum">
              <a:rPr lang="es-SV" smtClean="0"/>
              <a:t>11</a:t>
            </a:fld>
            <a:endParaRPr lang="es-SV" dirty="0"/>
          </a:p>
        </p:txBody>
      </p:sp>
      <p:graphicFrame>
        <p:nvGraphicFramePr>
          <p:cNvPr id="5" name="4 Tabla"/>
          <p:cNvGraphicFramePr>
            <a:graphicFrameLocks noGrp="1"/>
          </p:cNvGraphicFramePr>
          <p:nvPr>
            <p:extLst>
              <p:ext uri="{D42A27DB-BD31-4B8C-83A1-F6EECF244321}">
                <p14:modId xmlns:p14="http://schemas.microsoft.com/office/powerpoint/2010/main" val="1556999726"/>
              </p:ext>
            </p:extLst>
          </p:nvPr>
        </p:nvGraphicFramePr>
        <p:xfrm>
          <a:off x="1691680" y="836712"/>
          <a:ext cx="5616624" cy="4834860"/>
        </p:xfrm>
        <a:graphic>
          <a:graphicData uri="http://schemas.openxmlformats.org/drawingml/2006/table">
            <a:tbl>
              <a:tblPr firstRow="1" bandRow="1">
                <a:tableStyleId>{5C22544A-7EE6-4342-B048-85BDC9FD1C3A}</a:tableStyleId>
              </a:tblPr>
              <a:tblGrid>
                <a:gridCol w="1296144"/>
                <a:gridCol w="1296144"/>
                <a:gridCol w="1656184"/>
                <a:gridCol w="1368152"/>
              </a:tblGrid>
              <a:tr h="371536">
                <a:tc gridSpan="4">
                  <a:txBody>
                    <a:bodyPr/>
                    <a:lstStyle/>
                    <a:p>
                      <a:pPr algn="ctr"/>
                      <a:r>
                        <a:rPr lang="es-SV" sz="1400" dirty="0" smtClean="0"/>
                        <a:t>COMISIÓN PERMANENTE</a:t>
                      </a:r>
                      <a:endParaRPr lang="es-SV"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s-SV" sz="1100" dirty="0"/>
                    </a:p>
                  </a:txBody>
                  <a:tcPr/>
                </a:tc>
                <a:tc hMerge="1">
                  <a:txBody>
                    <a:bodyPr/>
                    <a:lstStyle/>
                    <a:p>
                      <a:endParaRPr lang="es-SV" sz="1100" dirty="0"/>
                    </a:p>
                  </a:txBody>
                  <a:tcPr/>
                </a:tc>
                <a:tc hMerge="1">
                  <a:txBody>
                    <a:bodyPr/>
                    <a:lstStyle/>
                    <a:p>
                      <a:endParaRPr lang="es-SV" sz="1100" dirty="0"/>
                    </a:p>
                  </a:txBody>
                  <a:tcPr/>
                </a:tc>
              </a:tr>
              <a:tr h="276536">
                <a:tc>
                  <a:txBody>
                    <a:bodyPr/>
                    <a:lstStyle/>
                    <a:p>
                      <a:r>
                        <a:rPr lang="es-SV" sz="1050" b="1" dirty="0" smtClean="0">
                          <a:latin typeface="+mn-lt"/>
                        </a:rPr>
                        <a:t>Representaciones</a:t>
                      </a:r>
                    </a:p>
                    <a:p>
                      <a:endParaRPr lang="es-SV" sz="105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SV" sz="1050" b="1" dirty="0" smtClean="0">
                          <a:latin typeface="+mn-lt"/>
                        </a:rPr>
                        <a:t>NÚMERO DE CONSEJEROS</a:t>
                      </a:r>
                      <a:endParaRPr lang="es-SV" sz="105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SV" sz="1050" b="1" dirty="0" smtClean="0">
                          <a:latin typeface="+mn-lt"/>
                        </a:rPr>
                        <a:t>QUIÉN ELIGE REPRESENTANTES	</a:t>
                      </a:r>
                      <a:endParaRPr lang="es-SV" sz="105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SV" sz="1050" b="1" dirty="0" smtClean="0">
                          <a:latin typeface="+mn-lt"/>
                        </a:rPr>
                        <a:t>CÓMO SE ELIGEN</a:t>
                      </a:r>
                      <a:endParaRPr lang="es-SV" sz="1050" b="1"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096">
                <a:tc>
                  <a:txBody>
                    <a:bodyPr/>
                    <a:lstStyle/>
                    <a:p>
                      <a:r>
                        <a:rPr lang="es-SV" sz="1050" dirty="0" smtClean="0">
                          <a:latin typeface="+mn-lt"/>
                        </a:rPr>
                        <a:t>Sindical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SV" sz="1050" dirty="0" smtClean="0">
                          <a:latin typeface="+mn-lt"/>
                        </a:rPr>
                        <a:t>Un consejero propietario y uno suplente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r>
                        <a:rPr lang="es-SV" sz="1050" dirty="0" smtClean="0">
                          <a:latin typeface="+mn-lt"/>
                        </a:rPr>
                        <a:t>Los 10 consejeros de la representación elegirán 1 propietario y 1 suplente en la Comisión Permanente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r>
                        <a:rPr lang="es-SV" sz="1050" dirty="0" smtClean="0">
                          <a:latin typeface="+mn-lt"/>
                        </a:rPr>
                        <a:t>Por mayoría de votos</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5664">
                <a:tc>
                  <a:txBody>
                    <a:bodyPr/>
                    <a:lstStyle/>
                    <a:p>
                      <a:r>
                        <a:rPr lang="es-SV" sz="1050" dirty="0" smtClean="0">
                          <a:latin typeface="+mn-lt"/>
                        </a:rPr>
                        <a:t>Empresarial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sz="800" dirty="0">
                        <a:latin typeface="+mn-lt"/>
                      </a:endParaRPr>
                    </a:p>
                  </a:txBody>
                  <a:tcPr/>
                </a:tc>
                <a:tc vMerge="1">
                  <a:txBody>
                    <a:bodyPr/>
                    <a:lstStyle/>
                    <a:p>
                      <a:endParaRPr lang="es-SV" sz="800" dirty="0">
                        <a:latin typeface="+mn-lt"/>
                      </a:endParaRPr>
                    </a:p>
                  </a:txBody>
                  <a:tcPr/>
                </a:tc>
                <a:tc vMerge="1">
                  <a:txBody>
                    <a:bodyPr/>
                    <a:lstStyle/>
                    <a:p>
                      <a:endParaRPr lang="es-SV" sz="800" dirty="0">
                        <a:latin typeface="+mn-lt"/>
                      </a:endParaRPr>
                    </a:p>
                  </a:txBody>
                  <a:tcPr/>
                </a:tc>
              </a:tr>
              <a:tr h="122216">
                <a:tc>
                  <a:txBody>
                    <a:bodyPr/>
                    <a:lstStyle/>
                    <a:p>
                      <a:r>
                        <a:rPr lang="es-SV" sz="1050" dirty="0" smtClean="0">
                          <a:latin typeface="+mn-lt"/>
                        </a:rPr>
                        <a:t>Social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a:p>
                  </a:txBody>
                  <a:tcPr/>
                </a:tc>
                <a:tc vMerge="1">
                  <a:txBody>
                    <a:bodyPr/>
                    <a:lstStyle/>
                    <a:p>
                      <a:endParaRPr lang="es-SV"/>
                    </a:p>
                  </a:txBody>
                  <a:tcPr/>
                </a:tc>
                <a:tc vMerge="1">
                  <a:txBody>
                    <a:bodyPr/>
                    <a:lstStyle/>
                    <a:p>
                      <a:endParaRPr lang="es-SV"/>
                    </a:p>
                  </a:txBody>
                  <a:tcPr/>
                </a:tc>
              </a:tr>
              <a:tr h="245054">
                <a:tc>
                  <a:txBody>
                    <a:bodyPr/>
                    <a:lstStyle/>
                    <a:p>
                      <a:r>
                        <a:rPr lang="es-MX" sz="1050" dirty="0" smtClean="0">
                          <a:latin typeface="+mn-lt"/>
                        </a:rPr>
                        <a:t>Agropecuario Social</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sz="1050" dirty="0" smtClean="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SV" sz="1050" dirty="0" smtClean="0">
                          <a:latin typeface="+mn-lt"/>
                        </a:rPr>
                        <a:t>Cada subsector elegirá a un representante y luego los  10 consejeros elegirán quién es propietario y quién suplente</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a:p>
                  </a:txBody>
                  <a:tcPr/>
                </a:tc>
              </a:tr>
              <a:tr h="371384">
                <a:tc>
                  <a:txBody>
                    <a:bodyPr/>
                    <a:lstStyle/>
                    <a:p>
                      <a:r>
                        <a:rPr lang="es-MX" sz="1050" dirty="0" smtClean="0">
                          <a:latin typeface="+mn-lt"/>
                        </a:rPr>
                        <a:t>Territorial</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SV" sz="1050" dirty="0" smtClean="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a:p>
                  </a:txBody>
                  <a:tcPr/>
                </a:tc>
              </a:tr>
              <a:tr h="39195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SV" sz="1050" dirty="0" smtClean="0">
                          <a:latin typeface="+mn-lt"/>
                        </a:rPr>
                        <a:t>Academia</a:t>
                      </a:r>
                    </a:p>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SV" sz="1050" dirty="0" smtClean="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s-SV" sz="800" dirty="0">
                        <a:latin typeface="+mn-lt"/>
                      </a:endParaRPr>
                    </a:p>
                  </a:txBody>
                  <a:tcPr/>
                </a:tc>
              </a:tr>
              <a:tr h="311655">
                <a:tc>
                  <a:txBody>
                    <a:bodyPr/>
                    <a:lstStyle/>
                    <a:p>
                      <a:r>
                        <a:rPr lang="es-MX" sz="1050" dirty="0" smtClean="0">
                          <a:latin typeface="+mn-lt"/>
                        </a:rPr>
                        <a:t>Gobierno</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smtClean="0">
                          <a:latin typeface="+mn-lt"/>
                        </a:rPr>
                        <a:t>Dos y  uno de ellos es Coordinador General</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smtClean="0">
                          <a:latin typeface="+mn-lt"/>
                        </a:rPr>
                        <a:t>La Presidencia</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MX" sz="1050" dirty="0" smtClean="0">
                          <a:latin typeface="+mn-lt"/>
                        </a:rPr>
                        <a:t>Por designación  presidencial</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2012">
                <a:tc>
                  <a:txBody>
                    <a:bodyPr/>
                    <a:lstStyle/>
                    <a:p>
                      <a:r>
                        <a:rPr lang="es-MX" sz="1050" dirty="0" smtClean="0">
                          <a:latin typeface="+mn-lt"/>
                        </a:rPr>
                        <a:t>TOTAL</a:t>
                      </a:r>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s-SV" sz="1050" dirty="0" smtClean="0">
                          <a:latin typeface="+mn-lt"/>
                        </a:rPr>
                        <a:t>6 consejeros propietarios y 6 </a:t>
                      </a:r>
                    </a:p>
                    <a:p>
                      <a:r>
                        <a:rPr lang="es-SV" sz="1050" dirty="0" smtClean="0">
                          <a:latin typeface="+mn-lt"/>
                        </a:rPr>
                        <a:t>consejeros suplentes. </a:t>
                      </a:r>
                    </a:p>
                    <a:p>
                      <a:endParaRPr lang="es-SV" sz="1050" dirty="0" smtClean="0">
                        <a:latin typeface="+mn-lt"/>
                      </a:endParaRPr>
                    </a:p>
                    <a:p>
                      <a:r>
                        <a:rPr lang="es-SV" sz="1050" dirty="0" smtClean="0">
                          <a:latin typeface="+mn-lt"/>
                        </a:rPr>
                        <a:t>2 de representación </a:t>
                      </a:r>
                      <a:r>
                        <a:rPr lang="es-SV" sz="1050" baseline="0" dirty="0" smtClean="0">
                          <a:latin typeface="+mn-lt"/>
                        </a:rPr>
                        <a:t>gubernamental</a:t>
                      </a:r>
                      <a:endParaRPr lang="es-SV" sz="1050" dirty="0" smtClean="0">
                        <a:latin typeface="+mn-lt"/>
                      </a:endParaRPr>
                    </a:p>
                    <a:p>
                      <a:endParaRPr lang="es-SV" sz="1050" dirty="0" smtClean="0">
                        <a:latin typeface="+mn-lt"/>
                      </a:endParaRPr>
                    </a:p>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s-SV" sz="105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2727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E5FF7ED8-9E53-42FA-BCC2-BF26452CDF47}" type="slidenum">
              <a:rPr lang="es-SV" smtClean="0"/>
              <a:t>12</a:t>
            </a:fld>
            <a:endParaRPr lang="es-SV" dirty="0"/>
          </a:p>
        </p:txBody>
      </p:sp>
      <p:graphicFrame>
        <p:nvGraphicFramePr>
          <p:cNvPr id="5" name="4 Marcador de contenido"/>
          <p:cNvGraphicFramePr>
            <a:graphicFrameLocks noGrp="1"/>
          </p:cNvGraphicFramePr>
          <p:nvPr>
            <p:ph idx="4294967295"/>
            <p:extLst>
              <p:ext uri="{D42A27DB-BD31-4B8C-83A1-F6EECF244321}">
                <p14:modId xmlns:p14="http://schemas.microsoft.com/office/powerpoint/2010/main" val="3236829603"/>
              </p:ext>
            </p:extLst>
          </p:nvPr>
        </p:nvGraphicFramePr>
        <p:xfrm>
          <a:off x="827584" y="1124744"/>
          <a:ext cx="6912768" cy="4596226"/>
        </p:xfrm>
        <a:graphic>
          <a:graphicData uri="http://schemas.openxmlformats.org/drawingml/2006/table">
            <a:tbl>
              <a:tblPr>
                <a:tableStyleId>{5C22544A-7EE6-4342-B048-85BDC9FD1C3A}</a:tableStyleId>
              </a:tblPr>
              <a:tblGrid>
                <a:gridCol w="2785888"/>
                <a:gridCol w="1760212"/>
                <a:gridCol w="2366668"/>
              </a:tblGrid>
              <a:tr h="803174">
                <a:tc gridSpan="3">
                  <a:txBody>
                    <a:bodyPr/>
                    <a:lstStyle/>
                    <a:p>
                      <a:pPr marL="36000" algn="ctr" fontAlgn="b"/>
                      <a:r>
                        <a:rPr lang="es-SV" sz="1400" u="none" strike="noStrike" dirty="0">
                          <a:effectLst/>
                          <a:latin typeface="+mj-lt"/>
                        </a:rPr>
                        <a:t>  </a:t>
                      </a:r>
                      <a:endParaRPr lang="es-SV" sz="1400" b="0" i="0" u="none" strike="noStrike" dirty="0">
                        <a:solidFill>
                          <a:srgbClr val="000000"/>
                        </a:solidFill>
                        <a:effectLst/>
                        <a:latin typeface="+mj-lt"/>
                      </a:endParaRPr>
                    </a:p>
                    <a:p>
                      <a:pPr marL="36000" algn="ctr" fontAlgn="b"/>
                      <a:r>
                        <a:rPr lang="es-SV" sz="1800" b="1" u="none" strike="noStrike" dirty="0">
                          <a:solidFill>
                            <a:schemeClr val="bg1"/>
                          </a:solidFill>
                          <a:effectLst/>
                          <a:latin typeface="+mj-lt"/>
                        </a:rPr>
                        <a:t>COORDINADOR GENERAL </a:t>
                      </a:r>
                      <a:endParaRPr lang="es-SV" sz="1800" b="1" i="0" u="none" strike="noStrike" dirty="0">
                        <a:solidFill>
                          <a:schemeClr val="bg1"/>
                        </a:solidFill>
                        <a:effectLst/>
                        <a:latin typeface="+mj-lt"/>
                      </a:endParaRPr>
                    </a:p>
                    <a:p>
                      <a:pPr marL="36000" algn="ctr" fontAlgn="b"/>
                      <a:r>
                        <a:rPr lang="es-SV" sz="1400" u="none" strike="noStrike" dirty="0">
                          <a:effectLst/>
                          <a:latin typeface="+mj-lt"/>
                        </a:rPr>
                        <a:t>  </a:t>
                      </a:r>
                      <a:endParaRPr lang="es-SV" sz="1400" b="0"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hMerge="1">
                  <a:txBody>
                    <a:bodyPr/>
                    <a:lstStyle/>
                    <a:p>
                      <a:pPr algn="l" fontAlgn="b"/>
                      <a:endParaRPr lang="es-SV" sz="1200" b="1"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b"/>
                      <a:endParaRPr lang="es-SV" sz="12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53010">
                <a:tc>
                  <a:txBody>
                    <a:bodyPr/>
                    <a:lstStyle/>
                    <a:p>
                      <a:pPr marL="36000" algn="ctr" fontAlgn="b"/>
                      <a:r>
                        <a:rPr lang="es-SV" sz="1400" b="1" u="none" strike="noStrike" dirty="0" smtClean="0">
                          <a:effectLst/>
                          <a:latin typeface="+mj-lt"/>
                        </a:rPr>
                        <a:t>PERFIL</a:t>
                      </a:r>
                      <a:endParaRPr lang="es-SV" sz="1400" b="1"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b"/>
                      <a:r>
                        <a:rPr lang="es-SV" sz="1400" b="1" u="none" strike="noStrike" dirty="0" smtClean="0">
                          <a:effectLst/>
                          <a:latin typeface="+mj-lt"/>
                        </a:rPr>
                        <a:t>QUIÉN </a:t>
                      </a:r>
                      <a:r>
                        <a:rPr lang="es-SV" sz="1400" b="1" u="none" strike="noStrike" dirty="0">
                          <a:effectLst/>
                          <a:latin typeface="+mj-lt"/>
                        </a:rPr>
                        <a:t>ELIGE</a:t>
                      </a:r>
                      <a:endParaRPr lang="es-SV" sz="1400" b="1"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ctr" fontAlgn="b"/>
                      <a:r>
                        <a:rPr lang="es-SV" sz="1400" b="1" u="none" strike="noStrike" dirty="0">
                          <a:effectLst/>
                          <a:latin typeface="+mj-lt"/>
                        </a:rPr>
                        <a:t>PERÍODO DE FUNCIONES</a:t>
                      </a:r>
                      <a:endParaRPr lang="es-SV" sz="1400" b="1"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40042">
                <a:tc>
                  <a:txBody>
                    <a:bodyPr/>
                    <a:lstStyle/>
                    <a:p>
                      <a:pPr marL="36000" algn="l" fontAlgn="b"/>
                      <a:r>
                        <a:rPr lang="es-SV" sz="1800" u="none" strike="noStrike" dirty="0">
                          <a:effectLst/>
                          <a:latin typeface="+mj-lt"/>
                        </a:rPr>
                        <a:t>Funcionario </a:t>
                      </a:r>
                      <a:r>
                        <a:rPr lang="es-SV" sz="1800" u="none" strike="noStrike" dirty="0" smtClean="0">
                          <a:effectLst/>
                          <a:latin typeface="+mj-lt"/>
                        </a:rPr>
                        <a:t>público </a:t>
                      </a:r>
                      <a:r>
                        <a:rPr lang="es-SV" sz="1800" u="none" strike="noStrike" dirty="0">
                          <a:effectLst/>
                          <a:latin typeface="+mj-lt"/>
                        </a:rPr>
                        <a:t>de alto nivel, rango ministerial, vinculado al diseño y ejecución de políticas públicas </a:t>
                      </a:r>
                      <a:r>
                        <a:rPr lang="es-SV" sz="1800" u="none" strike="noStrike" dirty="0" smtClean="0">
                          <a:effectLst/>
                          <a:latin typeface="+mj-lt"/>
                        </a:rPr>
                        <a:t>económicas</a:t>
                      </a:r>
                      <a:r>
                        <a:rPr lang="es-SV" sz="1800" u="none" strike="noStrike" baseline="0" dirty="0" smtClean="0">
                          <a:effectLst/>
                          <a:latin typeface="+mj-lt"/>
                        </a:rPr>
                        <a:t> y sociales</a:t>
                      </a:r>
                      <a:r>
                        <a:rPr lang="es-SV" sz="1800" u="none" strike="noStrike" dirty="0" smtClean="0">
                          <a:effectLst/>
                          <a:latin typeface="+mj-lt"/>
                        </a:rPr>
                        <a:t>. </a:t>
                      </a:r>
                      <a:endParaRPr lang="es-SV" sz="1800" b="0"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l" fontAlgn="b"/>
                      <a:r>
                        <a:rPr lang="es-SV" sz="1800" u="none" strike="noStrike" dirty="0" smtClean="0">
                          <a:effectLst/>
                          <a:latin typeface="+mj-lt"/>
                        </a:rPr>
                        <a:t>La Presidencia </a:t>
                      </a:r>
                      <a:r>
                        <a:rPr lang="es-SV" sz="1800" u="none" strike="noStrike" dirty="0">
                          <a:effectLst/>
                          <a:latin typeface="+mj-lt"/>
                        </a:rPr>
                        <a:t>de la </a:t>
                      </a:r>
                      <a:r>
                        <a:rPr lang="es-SV" sz="1800" u="none" strike="noStrike" dirty="0" smtClean="0">
                          <a:effectLst/>
                          <a:latin typeface="+mj-lt"/>
                        </a:rPr>
                        <a:t>República</a:t>
                      </a:r>
                      <a:endParaRPr lang="es-SV" sz="1800" b="0"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6000" algn="l" fontAlgn="b"/>
                      <a:r>
                        <a:rPr lang="es-SV" sz="1800" u="none" strike="noStrike" dirty="0" smtClean="0">
                          <a:effectLst/>
                          <a:latin typeface="+mj-lt"/>
                        </a:rPr>
                        <a:t>Período presidencial</a:t>
                      </a:r>
                      <a:endParaRPr lang="es-SV" sz="1800" b="0" i="0" u="none" strike="noStrike" dirty="0">
                        <a:solidFill>
                          <a:srgbClr val="000000"/>
                        </a:solidFill>
                        <a:effectLst/>
                        <a:latin typeface="+mj-lt"/>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3773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E5FF7ED8-9E53-42FA-BCC2-BF26452CDF47}" type="slidenum">
              <a:rPr lang="es-SV" smtClean="0"/>
              <a:t>13</a:t>
            </a:fld>
            <a:endParaRPr lang="es-SV" dirty="0"/>
          </a:p>
        </p:txBody>
      </p:sp>
      <p:graphicFrame>
        <p:nvGraphicFramePr>
          <p:cNvPr id="3" name="2 Tabla"/>
          <p:cNvGraphicFramePr>
            <a:graphicFrameLocks noGrp="1"/>
          </p:cNvGraphicFramePr>
          <p:nvPr>
            <p:extLst>
              <p:ext uri="{D42A27DB-BD31-4B8C-83A1-F6EECF244321}">
                <p14:modId xmlns:p14="http://schemas.microsoft.com/office/powerpoint/2010/main" val="3684287217"/>
              </p:ext>
            </p:extLst>
          </p:nvPr>
        </p:nvGraphicFramePr>
        <p:xfrm>
          <a:off x="971600" y="764704"/>
          <a:ext cx="7416823" cy="4470390"/>
        </p:xfrm>
        <a:graphic>
          <a:graphicData uri="http://schemas.openxmlformats.org/drawingml/2006/table">
            <a:tbl>
              <a:tblPr firstRow="1" firstCol="1" bandRow="1">
                <a:tableStyleId>{5C22544A-7EE6-4342-B048-85BDC9FD1C3A}</a:tableStyleId>
              </a:tblPr>
              <a:tblGrid>
                <a:gridCol w="2731336"/>
                <a:gridCol w="2433951"/>
                <a:gridCol w="2251536"/>
              </a:tblGrid>
              <a:tr h="695146">
                <a:tc gridSpan="3">
                  <a:txBody>
                    <a:bodyPr/>
                    <a:lstStyle/>
                    <a:p>
                      <a:pPr algn="ctr">
                        <a:spcAft>
                          <a:spcPts val="0"/>
                        </a:spcAft>
                      </a:pPr>
                      <a:endParaRPr lang="es-SV" sz="1300" dirty="0" smtClean="0">
                        <a:effectLst/>
                      </a:endParaRPr>
                    </a:p>
                    <a:p>
                      <a:pPr algn="ctr">
                        <a:spcAft>
                          <a:spcPts val="0"/>
                        </a:spcAft>
                      </a:pPr>
                      <a:r>
                        <a:rPr lang="es-SV" sz="2000" dirty="0" smtClean="0">
                          <a:effectLst/>
                        </a:rPr>
                        <a:t>DIRECCIÓN EJECUTIVA</a:t>
                      </a:r>
                      <a:endParaRPr lang="es-SV" sz="1400" dirty="0" smtClean="0">
                        <a:effectLst/>
                      </a:endParaRPr>
                    </a:p>
                    <a:p>
                      <a:pPr algn="ctr">
                        <a:spcAft>
                          <a:spcPts val="0"/>
                        </a:spcAft>
                      </a:pPr>
                      <a:endParaRPr lang="es-SV" sz="1300" dirty="0">
                        <a:effectLst/>
                        <a:latin typeface="Calibri"/>
                        <a:ea typeface="Calibri"/>
                        <a:cs typeface="Times New Roman"/>
                      </a:endParaRPr>
                    </a:p>
                  </a:txBody>
                  <a:tcPr marL="68575" marR="68575" marT="0" marB="0"/>
                </a:tc>
                <a:tc hMerge="1">
                  <a:txBody>
                    <a:bodyPr/>
                    <a:lstStyle/>
                    <a:p>
                      <a:endParaRPr lang="es-SV"/>
                    </a:p>
                  </a:txBody>
                  <a:tcPr/>
                </a:tc>
                <a:tc hMerge="1">
                  <a:txBody>
                    <a:bodyPr/>
                    <a:lstStyle/>
                    <a:p>
                      <a:endParaRPr lang="es-SV"/>
                    </a:p>
                  </a:txBody>
                  <a:tcPr/>
                </a:tc>
              </a:tr>
              <a:tr h="856360">
                <a:tc>
                  <a:txBody>
                    <a:bodyPr/>
                    <a:lstStyle/>
                    <a:p>
                      <a:pPr>
                        <a:spcAft>
                          <a:spcPts val="0"/>
                        </a:spcAft>
                      </a:pPr>
                      <a:r>
                        <a:rPr lang="es-SV" sz="1300" dirty="0">
                          <a:effectLst/>
                        </a:rPr>
                        <a:t>Quién la constituye</a:t>
                      </a:r>
                      <a:endParaRPr lang="es-SV" sz="1300" dirty="0">
                        <a:effectLst/>
                        <a:latin typeface="Calibri"/>
                        <a:ea typeface="Calibri"/>
                        <a:cs typeface="Times New Roman"/>
                      </a:endParaRPr>
                    </a:p>
                  </a:txBody>
                  <a:tcPr marL="68575" marR="68575" marT="0" marB="0"/>
                </a:tc>
                <a:tc>
                  <a:txBody>
                    <a:bodyPr/>
                    <a:lstStyle/>
                    <a:p>
                      <a:pPr>
                        <a:spcAft>
                          <a:spcPts val="0"/>
                        </a:spcAft>
                      </a:pPr>
                      <a:r>
                        <a:rPr lang="es-SV" sz="1300" b="1" dirty="0">
                          <a:effectLst/>
                        </a:rPr>
                        <a:t>Rol de la </a:t>
                      </a:r>
                      <a:r>
                        <a:rPr lang="es-SV" sz="1300" b="1" dirty="0" smtClean="0">
                          <a:effectLst/>
                        </a:rPr>
                        <a:t>DE</a:t>
                      </a:r>
                      <a:endParaRPr lang="es-SV" sz="1300" b="1" dirty="0">
                        <a:effectLst/>
                        <a:latin typeface="Calibri"/>
                        <a:ea typeface="Calibri"/>
                        <a:cs typeface="Times New Roman"/>
                      </a:endParaRPr>
                    </a:p>
                  </a:txBody>
                  <a:tcPr marL="68575" marR="68575" marT="0" marB="0"/>
                </a:tc>
                <a:tc>
                  <a:txBody>
                    <a:bodyPr/>
                    <a:lstStyle/>
                    <a:p>
                      <a:pPr>
                        <a:spcAft>
                          <a:spcPts val="0"/>
                        </a:spcAft>
                      </a:pPr>
                      <a:r>
                        <a:rPr lang="es-SV" sz="1300" b="1" dirty="0">
                          <a:effectLst/>
                        </a:rPr>
                        <a:t>Cómo se elige al Director</a:t>
                      </a:r>
                      <a:endParaRPr lang="es-SV" sz="1300" b="1" dirty="0">
                        <a:effectLst/>
                        <a:latin typeface="Calibri"/>
                        <a:ea typeface="Calibri"/>
                        <a:cs typeface="Times New Roman"/>
                      </a:endParaRPr>
                    </a:p>
                  </a:txBody>
                  <a:tcPr marL="68575" marR="68575" marT="0" marB="0"/>
                </a:tc>
              </a:tr>
              <a:tr h="2912990">
                <a:tc>
                  <a:txBody>
                    <a:bodyPr/>
                    <a:lstStyle/>
                    <a:p>
                      <a:pPr>
                        <a:spcAft>
                          <a:spcPts val="0"/>
                        </a:spcAft>
                      </a:pPr>
                      <a:r>
                        <a:rPr lang="es-SV" sz="1300" dirty="0" smtClean="0">
                          <a:solidFill>
                            <a:schemeClr val="bg1"/>
                          </a:solidFill>
                          <a:effectLst/>
                        </a:rPr>
                        <a:t>Dirección Ejecutiva:</a:t>
                      </a:r>
                    </a:p>
                    <a:p>
                      <a:pPr>
                        <a:spcAft>
                          <a:spcPts val="0"/>
                        </a:spcAft>
                      </a:pPr>
                      <a:r>
                        <a:rPr lang="es-MX" sz="1300" dirty="0" smtClean="0">
                          <a:solidFill>
                            <a:schemeClr val="bg1"/>
                          </a:solidFill>
                          <a:effectLst/>
                          <a:latin typeface="Calibri"/>
                          <a:ea typeface="Calibri"/>
                          <a:cs typeface="Times New Roman"/>
                        </a:rPr>
                        <a:t>Director Ejecutivo + equipo</a:t>
                      </a:r>
                      <a:r>
                        <a:rPr lang="es-MX" sz="1300" baseline="0" dirty="0" smtClean="0">
                          <a:solidFill>
                            <a:schemeClr val="bg1"/>
                          </a:solidFill>
                          <a:effectLst/>
                          <a:latin typeface="Calibri"/>
                          <a:ea typeface="Calibri"/>
                          <a:cs typeface="Times New Roman"/>
                        </a:rPr>
                        <a:t> político y administrativo de apoyo </a:t>
                      </a:r>
                      <a:endParaRPr lang="es-SV" sz="1300" dirty="0">
                        <a:solidFill>
                          <a:schemeClr val="bg1"/>
                        </a:solidFill>
                        <a:effectLst/>
                        <a:latin typeface="Calibri"/>
                        <a:ea typeface="Calibri"/>
                        <a:cs typeface="Times New Roman"/>
                      </a:endParaRPr>
                    </a:p>
                  </a:txBody>
                  <a:tcPr marL="68575" marR="68575" marT="0" marB="0"/>
                </a:tc>
                <a:tc>
                  <a:txBody>
                    <a:bodyPr/>
                    <a:lstStyle/>
                    <a:p>
                      <a:pPr>
                        <a:spcAft>
                          <a:spcPts val="0"/>
                        </a:spcAft>
                      </a:pPr>
                      <a:r>
                        <a:rPr lang="es-SV" sz="1300" dirty="0">
                          <a:effectLst/>
                        </a:rPr>
                        <a:t>Brindar el soporte técnico y administrativo </a:t>
                      </a:r>
                      <a:r>
                        <a:rPr lang="es-SV" sz="1300" dirty="0" smtClean="0">
                          <a:effectLst/>
                        </a:rPr>
                        <a:t>requerido, garantizar </a:t>
                      </a:r>
                      <a:r>
                        <a:rPr lang="es-SV" sz="1300" dirty="0">
                          <a:effectLst/>
                        </a:rPr>
                        <a:t>la aplicación de las disposiciones de las instancias </a:t>
                      </a:r>
                      <a:r>
                        <a:rPr lang="es-SV" sz="1300" dirty="0" smtClean="0">
                          <a:effectLst/>
                        </a:rPr>
                        <a:t>superiores, y facilitar </a:t>
                      </a:r>
                      <a:r>
                        <a:rPr lang="es-SV" sz="1300" dirty="0">
                          <a:effectLst/>
                        </a:rPr>
                        <a:t>y viabilizar los procesos de diálogo y concertación.</a:t>
                      </a:r>
                    </a:p>
                    <a:p>
                      <a:pPr>
                        <a:spcAft>
                          <a:spcPts val="0"/>
                        </a:spcAft>
                      </a:pPr>
                      <a:endParaRPr lang="es-SV" sz="1300" dirty="0" smtClean="0">
                        <a:effectLst/>
                      </a:endParaRPr>
                    </a:p>
                    <a:p>
                      <a:pPr>
                        <a:spcAft>
                          <a:spcPts val="0"/>
                        </a:spcAft>
                      </a:pPr>
                      <a:r>
                        <a:rPr lang="es-SV" sz="1300" dirty="0" smtClean="0">
                          <a:effectLst/>
                        </a:rPr>
                        <a:t>Conducir los temas de agenda propia del CES</a:t>
                      </a:r>
                      <a:r>
                        <a:rPr lang="es-SV" sz="1300" dirty="0">
                          <a:effectLst/>
                        </a:rPr>
                        <a:t> </a:t>
                      </a:r>
                      <a:endParaRPr lang="es-SV" sz="1300" dirty="0" smtClean="0">
                        <a:effectLst/>
                      </a:endParaRPr>
                    </a:p>
                    <a:p>
                      <a:pPr>
                        <a:spcAft>
                          <a:spcPts val="0"/>
                        </a:spcAft>
                      </a:pPr>
                      <a:endParaRPr lang="es-SV" sz="1300" dirty="0">
                        <a:effectLst/>
                      </a:endParaRPr>
                    </a:p>
                    <a:p>
                      <a:pPr>
                        <a:spcAft>
                          <a:spcPts val="0"/>
                        </a:spcAft>
                      </a:pPr>
                      <a:r>
                        <a:rPr lang="es-SV" sz="1300" dirty="0">
                          <a:effectLst/>
                        </a:rPr>
                        <a:t>Contará con autonomía en diversas materias para ejercer su rol.</a:t>
                      </a:r>
                      <a:endParaRPr lang="es-SV" sz="1300" dirty="0">
                        <a:effectLst/>
                        <a:latin typeface="Calibri"/>
                        <a:ea typeface="Calibri"/>
                        <a:cs typeface="Times New Roman"/>
                      </a:endParaRPr>
                    </a:p>
                  </a:txBody>
                  <a:tcPr marL="68575" marR="68575" marT="0" marB="0"/>
                </a:tc>
                <a:tc>
                  <a:txBody>
                    <a:bodyPr/>
                    <a:lstStyle/>
                    <a:p>
                      <a:pPr>
                        <a:spcAft>
                          <a:spcPts val="0"/>
                        </a:spcAft>
                      </a:pPr>
                      <a:r>
                        <a:rPr lang="es-SV" sz="1300" dirty="0" smtClean="0">
                          <a:effectLst/>
                        </a:rPr>
                        <a:t> Coordinador General  Selecciona un candidato y lo</a:t>
                      </a:r>
                      <a:r>
                        <a:rPr lang="es-SV" sz="1300" baseline="0" dirty="0" smtClean="0">
                          <a:effectLst/>
                        </a:rPr>
                        <a:t> </a:t>
                      </a:r>
                      <a:r>
                        <a:rPr lang="es-SV" sz="1300" dirty="0" smtClean="0">
                          <a:effectLst/>
                        </a:rPr>
                        <a:t>presenta al pleno para validación</a:t>
                      </a:r>
                      <a:endParaRPr lang="es-SV" sz="1300" dirty="0">
                        <a:effectLst/>
                      </a:endParaRPr>
                    </a:p>
                    <a:p>
                      <a:pPr>
                        <a:spcAft>
                          <a:spcPts val="0"/>
                        </a:spcAft>
                      </a:pPr>
                      <a:r>
                        <a:rPr lang="es-SV" sz="1300" dirty="0">
                          <a:effectLst/>
                        </a:rPr>
                        <a:t> </a:t>
                      </a:r>
                      <a:endParaRPr lang="es-SV" sz="1300" dirty="0">
                        <a:effectLst/>
                        <a:latin typeface="Calibri"/>
                        <a:ea typeface="Calibri"/>
                        <a:cs typeface="Times New Roman"/>
                      </a:endParaRPr>
                    </a:p>
                  </a:txBody>
                  <a:tcPr marL="68575" marR="68575" marT="0" marB="0"/>
                </a:tc>
              </a:tr>
            </a:tbl>
          </a:graphicData>
        </a:graphic>
      </p:graphicFrame>
    </p:spTree>
    <p:extLst>
      <p:ext uri="{BB962C8B-B14F-4D97-AF65-F5344CB8AC3E}">
        <p14:creationId xmlns:p14="http://schemas.microsoft.com/office/powerpoint/2010/main" val="732364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E5FF7ED8-9E53-42FA-BCC2-BF26452CDF47}" type="slidenum">
              <a:rPr lang="es-SV" smtClean="0"/>
              <a:t>14</a:t>
            </a:fld>
            <a:endParaRPr lang="es-SV" dirty="0"/>
          </a:p>
        </p:txBody>
      </p:sp>
      <p:graphicFrame>
        <p:nvGraphicFramePr>
          <p:cNvPr id="3" name="2 Tabla"/>
          <p:cNvGraphicFramePr>
            <a:graphicFrameLocks noGrp="1"/>
          </p:cNvGraphicFramePr>
          <p:nvPr>
            <p:extLst>
              <p:ext uri="{D42A27DB-BD31-4B8C-83A1-F6EECF244321}">
                <p14:modId xmlns:p14="http://schemas.microsoft.com/office/powerpoint/2010/main" val="2157085344"/>
              </p:ext>
            </p:extLst>
          </p:nvPr>
        </p:nvGraphicFramePr>
        <p:xfrm>
          <a:off x="539552" y="420411"/>
          <a:ext cx="7776864" cy="5312845"/>
        </p:xfrm>
        <a:graphic>
          <a:graphicData uri="http://schemas.openxmlformats.org/drawingml/2006/table">
            <a:tbl>
              <a:tblPr firstRow="1" bandRow="1">
                <a:tableStyleId>{5C22544A-7EE6-4342-B048-85BDC9FD1C3A}</a:tableStyleId>
              </a:tblPr>
              <a:tblGrid>
                <a:gridCol w="1944216"/>
                <a:gridCol w="1944216"/>
                <a:gridCol w="1944216"/>
                <a:gridCol w="1944216"/>
              </a:tblGrid>
              <a:tr h="620165">
                <a:tc gridSpan="4">
                  <a:txBody>
                    <a:bodyPr/>
                    <a:lstStyle/>
                    <a:p>
                      <a:pPr algn="ctr"/>
                      <a:r>
                        <a:rPr lang="es-MX" sz="2000" dirty="0" smtClean="0"/>
                        <a:t>TOMA DE DECISIONES</a:t>
                      </a:r>
                      <a:r>
                        <a:rPr lang="es-MX" sz="2000" baseline="0" dirty="0" smtClean="0"/>
                        <a:t> </a:t>
                      </a:r>
                      <a:endParaRPr lang="es-SV" sz="2000" dirty="0"/>
                    </a:p>
                  </a:txBody>
                  <a:tcPr/>
                </a:tc>
                <a:tc hMerge="1">
                  <a:txBody>
                    <a:bodyPr/>
                    <a:lstStyle/>
                    <a:p>
                      <a:endParaRPr lang="es-SV" sz="1400" dirty="0"/>
                    </a:p>
                  </a:txBody>
                  <a:tcPr/>
                </a:tc>
                <a:tc hMerge="1">
                  <a:txBody>
                    <a:bodyPr/>
                    <a:lstStyle/>
                    <a:p>
                      <a:endParaRPr lang="es-SV" sz="1400" dirty="0"/>
                    </a:p>
                  </a:txBody>
                  <a:tcPr/>
                </a:tc>
                <a:tc hMerge="1">
                  <a:txBody>
                    <a:bodyPr/>
                    <a:lstStyle/>
                    <a:p>
                      <a:endParaRPr lang="es-SV" sz="1400" dirty="0"/>
                    </a:p>
                  </a:txBody>
                  <a:tcPr/>
                </a:tc>
              </a:tr>
              <a:tr h="628400">
                <a:tc>
                  <a:txBody>
                    <a:bodyPr/>
                    <a:lstStyle/>
                    <a:p>
                      <a:endParaRPr lang="es-SV"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dirty="0" smtClean="0"/>
                        <a:t>Pleno</a:t>
                      </a:r>
                      <a:endParaRPr lang="es-SV" sz="1400" dirty="0" smtClean="0"/>
                    </a:p>
                    <a:p>
                      <a:endParaRPr lang="es-SV" sz="1400" dirty="0"/>
                    </a:p>
                  </a:txBody>
                  <a:tcPr/>
                </a:tc>
                <a:tc>
                  <a:txBody>
                    <a:bodyPr/>
                    <a:lstStyle/>
                    <a:p>
                      <a:r>
                        <a:rPr lang="es-MX" sz="1400" dirty="0" smtClean="0"/>
                        <a:t>Comisión permanente</a:t>
                      </a:r>
                      <a:endParaRPr lang="es-SV" sz="1400" dirty="0"/>
                    </a:p>
                  </a:txBody>
                  <a:tcPr/>
                </a:tc>
                <a:tc>
                  <a:txBody>
                    <a:bodyPr/>
                    <a:lstStyle/>
                    <a:p>
                      <a:r>
                        <a:rPr lang="es-MX" sz="1400" dirty="0" smtClean="0"/>
                        <a:t>Comisiones de trabajo</a:t>
                      </a:r>
                      <a:endParaRPr lang="es-SV" sz="1400" dirty="0"/>
                    </a:p>
                  </a:txBody>
                  <a:tcPr/>
                </a:tc>
              </a:tr>
              <a:tr h="887153">
                <a:tc>
                  <a:txBody>
                    <a:bodyPr/>
                    <a:lstStyle/>
                    <a:p>
                      <a:r>
                        <a:rPr lang="es-MX" sz="1400" dirty="0" smtClean="0"/>
                        <a:t>Quórum</a:t>
                      </a:r>
                      <a:endParaRPr lang="es-SV" sz="1400" dirty="0"/>
                    </a:p>
                  </a:txBody>
                  <a:tcPr/>
                </a:tc>
                <a:tc>
                  <a:txBody>
                    <a:bodyPr/>
                    <a:lstStyle/>
                    <a:p>
                      <a:r>
                        <a:rPr lang="es-MX" sz="1400" dirty="0" smtClean="0">
                          <a:solidFill>
                            <a:schemeClr val="tx1"/>
                          </a:solidFill>
                        </a:rPr>
                        <a:t>Se establece con</a:t>
                      </a:r>
                      <a:r>
                        <a:rPr lang="es-MX" sz="1400" baseline="0" dirty="0" smtClean="0">
                          <a:solidFill>
                            <a:schemeClr val="tx1"/>
                          </a:solidFill>
                        </a:rPr>
                        <a:t> la mitad más uno de los integrantes del Pleno con derecho a voto</a:t>
                      </a:r>
                      <a:endParaRPr lang="es-SV" sz="1400" dirty="0">
                        <a:solidFill>
                          <a:schemeClr val="tx1"/>
                        </a:solidFill>
                      </a:endParaRPr>
                    </a:p>
                  </a:txBody>
                  <a:tcPr/>
                </a:tc>
                <a:tc>
                  <a:txBody>
                    <a:bodyPr/>
                    <a:lstStyle/>
                    <a:p>
                      <a:r>
                        <a:rPr lang="es-SV" sz="1400" dirty="0" smtClean="0"/>
                        <a:t>La mitad más uno de los miembros propietarios o sus suplentes</a:t>
                      </a:r>
                      <a:endParaRPr lang="es-SV" sz="1400" dirty="0"/>
                    </a:p>
                  </a:txBody>
                  <a:tcPr/>
                </a:tc>
                <a:tc>
                  <a:txBody>
                    <a:bodyPr/>
                    <a:lstStyle/>
                    <a:p>
                      <a:r>
                        <a:rPr lang="es-MX" sz="1400" dirty="0" smtClean="0"/>
                        <a:t>NA</a:t>
                      </a:r>
                      <a:endParaRPr lang="es-SV" sz="1400" dirty="0"/>
                    </a:p>
                  </a:txBody>
                  <a:tcPr/>
                </a:tc>
              </a:tr>
              <a:tr h="3119400">
                <a:tc>
                  <a:txBody>
                    <a:bodyPr/>
                    <a:lstStyle/>
                    <a:p>
                      <a:r>
                        <a:rPr lang="es-MX" sz="1400" dirty="0" smtClean="0"/>
                        <a:t>Votación</a:t>
                      </a:r>
                      <a:endParaRPr lang="es-SV" sz="1400" dirty="0"/>
                    </a:p>
                  </a:txBody>
                  <a:tcPr/>
                </a:tc>
                <a:tc>
                  <a:txBody>
                    <a:bodyPr/>
                    <a:lstStyle/>
                    <a:p>
                      <a:r>
                        <a:rPr lang="es-SV" sz="1400" dirty="0" smtClean="0"/>
                        <a:t>Las resoluciones del Consejo en Pleno procurarán hacerse por consenso. En caso de requerir votación, las resoluciones se emitirán con el voto favorable de las tres cuartas partes de los miembros presentes con derecho a voto.</a:t>
                      </a:r>
                    </a:p>
                    <a:p>
                      <a:endParaRPr lang="es-SV" sz="1400" dirty="0"/>
                    </a:p>
                  </a:txBody>
                  <a:tcPr/>
                </a:tc>
                <a:tc>
                  <a:txBody>
                    <a:bodyPr/>
                    <a:lstStyle/>
                    <a:p>
                      <a:r>
                        <a:rPr lang="es-SV" sz="1400" dirty="0" smtClean="0"/>
                        <a:t>pleno de los miembros presentes con derecho a voto.</a:t>
                      </a:r>
                      <a:endParaRPr lang="es-SV" sz="1400" dirty="0"/>
                    </a:p>
                  </a:txBody>
                  <a:tcPr/>
                </a:tc>
                <a:tc>
                  <a:txBody>
                    <a:bodyPr/>
                    <a:lstStyle/>
                    <a:p>
                      <a:r>
                        <a:rPr lang="es-SV" sz="1400" dirty="0" smtClean="0"/>
                        <a:t>Por consenso </a:t>
                      </a:r>
                      <a:endParaRPr lang="es-SV" sz="1400" dirty="0"/>
                    </a:p>
                  </a:txBody>
                  <a:tcPr/>
                </a:tc>
              </a:tr>
            </a:tbl>
          </a:graphicData>
        </a:graphic>
      </p:graphicFrame>
    </p:spTree>
    <p:extLst>
      <p:ext uri="{BB962C8B-B14F-4D97-AF65-F5344CB8AC3E}">
        <p14:creationId xmlns:p14="http://schemas.microsoft.com/office/powerpoint/2010/main" val="4180866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	</a:t>
            </a:r>
            <a:r>
              <a:rPr lang="es-MX" b="1" dirty="0" smtClean="0">
                <a:solidFill>
                  <a:schemeClr val="tx2">
                    <a:lumMod val="60000"/>
                    <a:lumOff val="40000"/>
                  </a:schemeClr>
                </a:solidFill>
              </a:rPr>
              <a:t>Criterios de la reforma</a:t>
            </a:r>
            <a:endParaRPr lang="es-SV" b="1" dirty="0">
              <a:solidFill>
                <a:schemeClr val="tx2">
                  <a:lumMod val="60000"/>
                  <a:lumOff val="40000"/>
                </a:schemeClr>
              </a:solidFill>
            </a:endParaRPr>
          </a:p>
        </p:txBody>
      </p:sp>
      <p:graphicFrame>
        <p:nvGraphicFramePr>
          <p:cNvPr id="5" name="4 Marcador de contenido"/>
          <p:cNvGraphicFramePr>
            <a:graphicFrameLocks noGrp="1"/>
          </p:cNvGraphicFramePr>
          <p:nvPr>
            <p:ph idx="1"/>
            <p:extLst>
              <p:ext uri="{D42A27DB-BD31-4B8C-83A1-F6EECF244321}">
                <p14:modId xmlns:p14="http://schemas.microsoft.com/office/powerpoint/2010/main" val="1688193875"/>
              </p:ext>
            </p:extLst>
          </p:nvPr>
        </p:nvGraphicFramePr>
        <p:xfrm>
          <a:off x="518864" y="1124744"/>
          <a:ext cx="8229600" cy="50014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Marcador de número de diapositiva"/>
          <p:cNvSpPr>
            <a:spLocks noGrp="1"/>
          </p:cNvSpPr>
          <p:nvPr>
            <p:ph type="sldNum" sz="quarter" idx="12"/>
          </p:nvPr>
        </p:nvSpPr>
        <p:spPr/>
        <p:txBody>
          <a:bodyPr/>
          <a:lstStyle/>
          <a:p>
            <a:fld id="{E5FF7ED8-9E53-42FA-BCC2-BF26452CDF47}" type="slidenum">
              <a:rPr lang="es-SV" smtClean="0"/>
              <a:t>2</a:t>
            </a:fld>
            <a:endParaRPr lang="es-SV" dirty="0"/>
          </a:p>
        </p:txBody>
      </p:sp>
    </p:spTree>
    <p:extLst>
      <p:ext uri="{BB962C8B-B14F-4D97-AF65-F5344CB8AC3E}">
        <p14:creationId xmlns:p14="http://schemas.microsoft.com/office/powerpoint/2010/main" val="3766738600"/>
      </p:ext>
    </p:extLst>
  </p:cSld>
  <p:clrMapOvr>
    <a:masterClrMapping/>
  </p:clrMapOvr>
  <mc:AlternateContent xmlns:mc="http://schemas.openxmlformats.org/markup-compatibility/2006" xmlns:p14="http://schemas.microsoft.com/office/powerpoint/2010/main">
    <mc:Choice Requires="p14">
      <p:transition spd="slow" p14:dur="2000">
        <p:sndAc>
          <p:stSnd>
            <p:snd r:embed="rId2" name="push.wav"/>
          </p:stSnd>
        </p:sndAc>
      </p:transition>
    </mc:Choice>
    <mc:Fallback xmlns="">
      <p:transition spd="slow">
        <p:sndAc>
          <p:stSnd>
            <p:snd r:embed="rId8" name="push.wav"/>
          </p:stSnd>
        </p:sndAc>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3080089813"/>
              </p:ext>
            </p:extLst>
          </p:nvPr>
        </p:nvGraphicFramePr>
        <p:xfrm>
          <a:off x="2699792" y="980726"/>
          <a:ext cx="3528392" cy="4534746"/>
        </p:xfrm>
        <a:graphic>
          <a:graphicData uri="http://schemas.openxmlformats.org/drawingml/2006/table">
            <a:tbl>
              <a:tblPr firstRow="1" bandRow="1">
                <a:tableStyleId>{5C22544A-7EE6-4342-B048-85BDC9FD1C3A}</a:tableStyleId>
              </a:tblPr>
              <a:tblGrid>
                <a:gridCol w="3528392"/>
              </a:tblGrid>
              <a:tr h="9361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2800" dirty="0" smtClean="0"/>
                        <a:t>Composición</a:t>
                      </a:r>
                      <a:endParaRPr lang="es-SV" sz="2800" dirty="0" smtClean="0"/>
                    </a:p>
                    <a:p>
                      <a:pPr algn="ctr"/>
                      <a:endParaRPr lang="es-SV" sz="2800" dirty="0"/>
                    </a:p>
                  </a:txBody>
                  <a:tcPr/>
                </a:tc>
              </a:tr>
              <a:tr h="512838">
                <a:tc>
                  <a:txBody>
                    <a:bodyPr/>
                    <a:lstStyle/>
                    <a:p>
                      <a:pPr algn="ctr"/>
                      <a:r>
                        <a:rPr lang="es-MX" dirty="0" smtClean="0"/>
                        <a:t>10</a:t>
                      </a:r>
                      <a:r>
                        <a:rPr lang="es-MX" baseline="0" dirty="0" smtClean="0"/>
                        <a:t> sector empresarial</a:t>
                      </a:r>
                      <a:endParaRPr lang="es-SV" dirty="0"/>
                    </a:p>
                  </a:txBody>
                  <a:tcPr/>
                </a:tc>
              </a:tr>
              <a:tr h="512838">
                <a:tc>
                  <a:txBody>
                    <a:bodyPr/>
                    <a:lstStyle/>
                    <a:p>
                      <a:pPr algn="ctr"/>
                      <a:r>
                        <a:rPr lang="es-MX" dirty="0" smtClean="0"/>
                        <a:t>10 sector sindical</a:t>
                      </a:r>
                      <a:endParaRPr lang="es-SV" dirty="0"/>
                    </a:p>
                  </a:txBody>
                  <a:tcPr/>
                </a:tc>
              </a:tr>
              <a:tr h="512838">
                <a:tc>
                  <a:txBody>
                    <a:bodyPr/>
                    <a:lstStyle/>
                    <a:p>
                      <a:pPr algn="ctr"/>
                      <a:r>
                        <a:rPr lang="es-MX" dirty="0" smtClean="0"/>
                        <a:t>10 sector</a:t>
                      </a:r>
                      <a:r>
                        <a:rPr lang="es-MX" baseline="0" dirty="0" smtClean="0"/>
                        <a:t> social</a:t>
                      </a:r>
                      <a:endParaRPr lang="es-SV" dirty="0"/>
                    </a:p>
                  </a:txBody>
                  <a:tcPr/>
                </a:tc>
              </a:tr>
              <a:tr h="512838">
                <a:tc>
                  <a:txBody>
                    <a:bodyPr/>
                    <a:lstStyle/>
                    <a:p>
                      <a:pPr algn="ctr"/>
                      <a:r>
                        <a:rPr lang="es-MX" dirty="0" smtClean="0"/>
                        <a:t>10 sector</a:t>
                      </a:r>
                      <a:r>
                        <a:rPr lang="es-MX" baseline="0" dirty="0" smtClean="0"/>
                        <a:t> agropecuario social</a:t>
                      </a:r>
                      <a:endParaRPr lang="es-SV" dirty="0"/>
                    </a:p>
                  </a:txBody>
                  <a:tcPr/>
                </a:tc>
              </a:tr>
              <a:tr h="512838">
                <a:tc>
                  <a:txBody>
                    <a:bodyPr/>
                    <a:lstStyle/>
                    <a:p>
                      <a:pPr algn="ctr"/>
                      <a:r>
                        <a:rPr lang="es-MX" dirty="0" smtClean="0">
                          <a:solidFill>
                            <a:srgbClr val="FF0000"/>
                          </a:solidFill>
                        </a:rPr>
                        <a:t>10</a:t>
                      </a:r>
                      <a:r>
                        <a:rPr lang="es-MX" baseline="0" dirty="0" smtClean="0">
                          <a:solidFill>
                            <a:srgbClr val="FF0000"/>
                          </a:solidFill>
                        </a:rPr>
                        <a:t> sector territorial</a:t>
                      </a:r>
                      <a:endParaRPr lang="es-SV" dirty="0">
                        <a:solidFill>
                          <a:srgbClr val="FF0000"/>
                        </a:solidFill>
                      </a:endParaRPr>
                    </a:p>
                  </a:txBody>
                  <a:tcPr/>
                </a:tc>
              </a:tr>
              <a:tr h="512838">
                <a:tc>
                  <a:txBody>
                    <a:bodyPr/>
                    <a:lstStyle/>
                    <a:p>
                      <a:pPr algn="ctr"/>
                      <a:r>
                        <a:rPr lang="es-MX" dirty="0" smtClean="0"/>
                        <a:t>9 academia</a:t>
                      </a:r>
                      <a:endParaRPr lang="es-SV" dirty="0"/>
                    </a:p>
                  </a:txBody>
                  <a:tcPr/>
                </a:tc>
              </a:tr>
              <a:tr h="512838">
                <a:tc>
                  <a:txBody>
                    <a:bodyPr/>
                    <a:lstStyle/>
                    <a:p>
                      <a:pPr algn="ctr"/>
                      <a:r>
                        <a:rPr lang="es-MX" dirty="0" smtClean="0"/>
                        <a:t>2 Gobierno </a:t>
                      </a:r>
                      <a:endParaRPr lang="es-SV" dirty="0"/>
                    </a:p>
                  </a:txBody>
                  <a:tcPr/>
                </a:tc>
              </a:tr>
            </a:tbl>
          </a:graphicData>
        </a:graphic>
      </p:graphicFrame>
      <p:sp>
        <p:nvSpPr>
          <p:cNvPr id="4" name="3 Marcador de número de diapositiva"/>
          <p:cNvSpPr>
            <a:spLocks noGrp="1"/>
          </p:cNvSpPr>
          <p:nvPr>
            <p:ph type="sldNum" sz="quarter" idx="12"/>
          </p:nvPr>
        </p:nvSpPr>
        <p:spPr/>
        <p:txBody>
          <a:bodyPr/>
          <a:lstStyle/>
          <a:p>
            <a:fld id="{E5FF7ED8-9E53-42FA-BCC2-BF26452CDF47}" type="slidenum">
              <a:rPr lang="es-SV" smtClean="0"/>
              <a:t>3</a:t>
            </a:fld>
            <a:endParaRPr lang="es-SV" dirty="0"/>
          </a:p>
        </p:txBody>
      </p:sp>
    </p:spTree>
    <p:extLst>
      <p:ext uri="{BB962C8B-B14F-4D97-AF65-F5344CB8AC3E}">
        <p14:creationId xmlns:p14="http://schemas.microsoft.com/office/powerpoint/2010/main" val="3299033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16632"/>
            <a:ext cx="8219256" cy="504056"/>
          </a:xfrm>
        </p:spPr>
        <p:txBody>
          <a:bodyPr>
            <a:normAutofit fontScale="90000"/>
          </a:bodyPr>
          <a:lstStyle/>
          <a:p>
            <a:r>
              <a:rPr lang="es-MX" sz="3200" b="1" dirty="0" smtClean="0">
                <a:solidFill>
                  <a:schemeClr val="tx2">
                    <a:lumMod val="60000"/>
                    <a:lumOff val="40000"/>
                  </a:schemeClr>
                </a:solidFill>
              </a:rPr>
              <a:t/>
            </a:r>
            <a:br>
              <a:rPr lang="es-MX" sz="3200" b="1" dirty="0" smtClean="0">
                <a:solidFill>
                  <a:schemeClr val="tx2">
                    <a:lumMod val="60000"/>
                    <a:lumOff val="40000"/>
                  </a:schemeClr>
                </a:solidFill>
              </a:rPr>
            </a:br>
            <a:r>
              <a:rPr lang="es-MX" sz="3200" b="1" dirty="0">
                <a:solidFill>
                  <a:schemeClr val="tx2">
                    <a:lumMod val="60000"/>
                    <a:lumOff val="40000"/>
                  </a:schemeClr>
                </a:solidFill>
              </a:rPr>
              <a:t/>
            </a:r>
            <a:br>
              <a:rPr lang="es-MX" sz="3200" b="1" dirty="0">
                <a:solidFill>
                  <a:schemeClr val="tx2">
                    <a:lumMod val="60000"/>
                    <a:lumOff val="40000"/>
                  </a:schemeClr>
                </a:solidFill>
              </a:rPr>
            </a:br>
            <a:r>
              <a:rPr lang="es-MX" sz="3200" b="1" dirty="0" smtClean="0">
                <a:solidFill>
                  <a:schemeClr val="tx2">
                    <a:lumMod val="60000"/>
                    <a:lumOff val="40000"/>
                  </a:schemeClr>
                </a:solidFill>
              </a:rPr>
              <a:t/>
            </a:r>
            <a:br>
              <a:rPr lang="es-MX" sz="3200" b="1" dirty="0" smtClean="0">
                <a:solidFill>
                  <a:schemeClr val="tx2">
                    <a:lumMod val="60000"/>
                    <a:lumOff val="40000"/>
                  </a:schemeClr>
                </a:solidFill>
              </a:rPr>
            </a:br>
            <a:r>
              <a:rPr lang="es-MX" sz="3200" b="1" dirty="0">
                <a:solidFill>
                  <a:schemeClr val="tx2">
                    <a:lumMod val="60000"/>
                    <a:lumOff val="40000"/>
                  </a:schemeClr>
                </a:solidFill>
              </a:rPr>
              <a:t/>
            </a:r>
            <a:br>
              <a:rPr lang="es-MX" sz="3200" b="1" dirty="0">
                <a:solidFill>
                  <a:schemeClr val="tx2">
                    <a:lumMod val="60000"/>
                    <a:lumOff val="40000"/>
                  </a:schemeClr>
                </a:solidFill>
              </a:rPr>
            </a:br>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515594054"/>
              </p:ext>
            </p:extLst>
          </p:nvPr>
        </p:nvGraphicFramePr>
        <p:xfrm>
          <a:off x="899592" y="1772816"/>
          <a:ext cx="7812869" cy="2304256"/>
        </p:xfrm>
        <a:graphic>
          <a:graphicData uri="http://schemas.openxmlformats.org/drawingml/2006/table">
            <a:tbl>
              <a:tblPr firstRow="1" bandRow="1">
                <a:tableStyleId>{5C22544A-7EE6-4342-B048-85BDC9FD1C3A}</a:tableStyleId>
              </a:tblPr>
              <a:tblGrid>
                <a:gridCol w="1764197"/>
                <a:gridCol w="3485075"/>
                <a:gridCol w="2563597"/>
              </a:tblGrid>
              <a:tr h="370840">
                <a:tc>
                  <a:txBody>
                    <a:bodyPr/>
                    <a:lstStyle/>
                    <a:p>
                      <a:endParaRPr lang="es-SV" sz="1200" dirty="0"/>
                    </a:p>
                  </a:txBody>
                  <a:tcPr/>
                </a:tc>
                <a:tc>
                  <a:txBody>
                    <a:bodyPr/>
                    <a:lstStyle/>
                    <a:p>
                      <a:r>
                        <a:rPr lang="es-MX" sz="1800" dirty="0" smtClean="0"/>
                        <a:t>CRITERIOS</a:t>
                      </a:r>
                      <a:endParaRPr lang="es-SV" sz="1800" dirty="0"/>
                    </a:p>
                  </a:txBody>
                  <a:tcPr/>
                </a:tc>
                <a:tc>
                  <a:txBody>
                    <a:bodyPr/>
                    <a:lstStyle/>
                    <a:p>
                      <a:r>
                        <a:rPr lang="es-MX" sz="1800" dirty="0" smtClean="0"/>
                        <a:t>SELECCIÓN</a:t>
                      </a:r>
                      <a:endParaRPr lang="es-SV" sz="1800" dirty="0"/>
                    </a:p>
                  </a:txBody>
                  <a:tcPr/>
                </a:tc>
              </a:tr>
              <a:tr h="1933416">
                <a:tc>
                  <a:txBody>
                    <a:bodyPr/>
                    <a:lstStyle/>
                    <a:p>
                      <a:r>
                        <a:rPr lang="es-MX" sz="1600" b="1" dirty="0" smtClean="0"/>
                        <a:t>REPRESENTACIÓN SINDICAL </a:t>
                      </a:r>
                      <a:endParaRPr lang="es-SV" sz="1600" b="1" dirty="0"/>
                    </a:p>
                  </a:txBody>
                  <a:tcPr/>
                </a:tc>
                <a:tc>
                  <a:txBody>
                    <a:bodyPr/>
                    <a:lstStyle/>
                    <a:p>
                      <a:pPr marL="285750" indent="-285750">
                        <a:buFont typeface="Arial" pitchFamily="34" charset="0"/>
                        <a:buChar char="•"/>
                      </a:pPr>
                      <a:r>
                        <a:rPr lang="es-SV" sz="1600" b="1" dirty="0" smtClean="0"/>
                        <a:t>Colectivos sindicales </a:t>
                      </a:r>
                    </a:p>
                    <a:p>
                      <a:pPr marL="285750" indent="-285750">
                        <a:buFont typeface="Arial" pitchFamily="34" charset="0"/>
                        <a:buChar char="•"/>
                      </a:pPr>
                      <a:r>
                        <a:rPr lang="es-SV" sz="1600" b="1" dirty="0" smtClean="0"/>
                        <a:t>Personaría jurídica</a:t>
                      </a:r>
                      <a:r>
                        <a:rPr lang="es-SV" sz="1600" b="1" baseline="0" dirty="0" smtClean="0"/>
                        <a:t> </a:t>
                      </a:r>
                    </a:p>
                    <a:p>
                      <a:pPr marL="285750" indent="-285750">
                        <a:buFont typeface="Arial" pitchFamily="34" charset="0"/>
                        <a:buChar char="•"/>
                      </a:pPr>
                      <a:r>
                        <a:rPr lang="es-MX" sz="1600" b="1" baseline="0" dirty="0" smtClean="0"/>
                        <a:t>Amplia representatividad</a:t>
                      </a:r>
                      <a:endParaRPr lang="es-SV" sz="1600" b="1" baseline="0" dirty="0" smtClean="0"/>
                    </a:p>
                  </a:txBody>
                  <a:tcPr/>
                </a:tc>
                <a:tc>
                  <a:txBody>
                    <a:bodyPr/>
                    <a:lstStyle/>
                    <a:p>
                      <a:r>
                        <a:rPr lang="es-MX" sz="1600" b="1" dirty="0" smtClean="0"/>
                        <a:t>MUSYGES (MOVIMIENTO DE UNIDAD GREMIAL Y SINDICAL DE EL</a:t>
                      </a:r>
                      <a:r>
                        <a:rPr lang="es-MX" sz="1600" b="1" baseline="0" dirty="0" smtClean="0"/>
                        <a:t> SALVADOR)</a:t>
                      </a:r>
                      <a:endParaRPr lang="es-SV" sz="1600" b="1" dirty="0"/>
                    </a:p>
                  </a:txBody>
                  <a:tcPr/>
                </a:tc>
              </a:tr>
            </a:tbl>
          </a:graphicData>
        </a:graphic>
      </p:graphicFrame>
    </p:spTree>
    <p:extLst>
      <p:ext uri="{BB962C8B-B14F-4D97-AF65-F5344CB8AC3E}">
        <p14:creationId xmlns:p14="http://schemas.microsoft.com/office/powerpoint/2010/main" val="3075703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200" b="1" dirty="0" smtClean="0">
                <a:solidFill>
                  <a:schemeClr val="tx2">
                    <a:lumMod val="60000"/>
                    <a:lumOff val="40000"/>
                  </a:schemeClr>
                </a:solidFill>
              </a:rPr>
              <a:t/>
            </a:r>
            <a:br>
              <a:rPr lang="es-MX" sz="3200" b="1" dirty="0" smtClean="0">
                <a:solidFill>
                  <a:schemeClr val="tx2">
                    <a:lumMod val="60000"/>
                    <a:lumOff val="40000"/>
                  </a:schemeClr>
                </a:solidFill>
              </a:rPr>
            </a:br>
            <a:r>
              <a:rPr lang="es-MX" sz="3200" b="1" dirty="0">
                <a:solidFill>
                  <a:schemeClr val="tx2">
                    <a:lumMod val="60000"/>
                    <a:lumOff val="40000"/>
                  </a:schemeClr>
                </a:solidFill>
              </a:rPr>
              <a:t/>
            </a:r>
            <a:br>
              <a:rPr lang="es-MX" sz="3200" b="1" dirty="0">
                <a:solidFill>
                  <a:schemeClr val="tx2">
                    <a:lumMod val="60000"/>
                    <a:lumOff val="40000"/>
                  </a:schemeClr>
                </a:solidFill>
              </a:rPr>
            </a:br>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658132212"/>
              </p:ext>
            </p:extLst>
          </p:nvPr>
        </p:nvGraphicFramePr>
        <p:xfrm>
          <a:off x="755576" y="2060848"/>
          <a:ext cx="7272808" cy="2346960"/>
        </p:xfrm>
        <a:graphic>
          <a:graphicData uri="http://schemas.openxmlformats.org/drawingml/2006/table">
            <a:tbl>
              <a:tblPr firstRow="1" bandRow="1">
                <a:tableStyleId>{5C22544A-7EE6-4342-B048-85BDC9FD1C3A}</a:tableStyleId>
              </a:tblPr>
              <a:tblGrid>
                <a:gridCol w="1721376"/>
                <a:gridCol w="3031152"/>
                <a:gridCol w="2520280"/>
              </a:tblGrid>
              <a:tr h="822960">
                <a:tc>
                  <a:txBody>
                    <a:bodyPr/>
                    <a:lstStyle/>
                    <a:p>
                      <a:endParaRPr lang="es-SV" sz="1200" b="0" dirty="0">
                        <a:latin typeface="+mn-lt"/>
                      </a:endParaRPr>
                    </a:p>
                  </a:txBody>
                  <a:tcPr/>
                </a:tc>
                <a:tc>
                  <a:txBody>
                    <a:bodyPr/>
                    <a:lstStyle/>
                    <a:p>
                      <a:r>
                        <a:rPr lang="es-MX" sz="1800" b="1" dirty="0" smtClean="0">
                          <a:latin typeface="+mn-lt"/>
                        </a:rPr>
                        <a:t>CRITERIOS</a:t>
                      </a:r>
                      <a:endParaRPr lang="es-SV" sz="1800" b="1" dirty="0">
                        <a:latin typeface="+mn-lt"/>
                      </a:endParaRPr>
                    </a:p>
                  </a:txBody>
                  <a:tcPr/>
                </a:tc>
                <a:tc>
                  <a:txBody>
                    <a:bodyPr/>
                    <a:lstStyle/>
                    <a:p>
                      <a:r>
                        <a:rPr lang="es-MX" sz="1800" b="1" dirty="0" smtClean="0">
                          <a:latin typeface="+mn-lt"/>
                        </a:rPr>
                        <a:t>SELECCIÓN</a:t>
                      </a:r>
                      <a:endParaRPr lang="es-SV" sz="1800" b="1" dirty="0">
                        <a:latin typeface="+mn-lt"/>
                      </a:endParaRPr>
                    </a:p>
                  </a:txBody>
                  <a:tcPr/>
                </a:tc>
              </a:tr>
              <a:tr h="370840">
                <a:tc>
                  <a:txBody>
                    <a:bodyPr/>
                    <a:lstStyle/>
                    <a:p>
                      <a:r>
                        <a:rPr lang="es-MX" sz="1600" b="1" dirty="0" smtClean="0">
                          <a:latin typeface="+mn-lt"/>
                        </a:rPr>
                        <a:t>REPRESENTACIÓN EMPRESARIAL</a:t>
                      </a:r>
                      <a:endParaRPr lang="es-SV" sz="1600" b="1" dirty="0">
                        <a:latin typeface="+mn-lt"/>
                      </a:endParaRPr>
                    </a:p>
                  </a:txBody>
                  <a:tcPr/>
                </a:tc>
                <a:tc>
                  <a:txBody>
                    <a:bodyPr/>
                    <a:lstStyle/>
                    <a:p>
                      <a:pPr marL="285750" indent="-285750">
                        <a:buFont typeface="Arial" pitchFamily="34" charset="0"/>
                        <a:buChar char="•"/>
                      </a:pPr>
                      <a:r>
                        <a:rPr lang="es-SV" sz="1600" b="1" dirty="0" smtClean="0">
                          <a:latin typeface="+mn-lt"/>
                        </a:rPr>
                        <a:t>Gremiales o asociaciones empresariales </a:t>
                      </a:r>
                    </a:p>
                    <a:p>
                      <a:pPr marL="285750" indent="-285750">
                        <a:buFont typeface="Arial" pitchFamily="34" charset="0"/>
                        <a:buChar char="•"/>
                      </a:pPr>
                      <a:r>
                        <a:rPr lang="es-SV" sz="1600" b="1" dirty="0" smtClean="0">
                          <a:latin typeface="+mn-lt"/>
                        </a:rPr>
                        <a:t>Personería Jurídica </a:t>
                      </a:r>
                    </a:p>
                    <a:p>
                      <a:pPr marL="285750" indent="-285750">
                        <a:buFont typeface="Arial" pitchFamily="34" charset="0"/>
                        <a:buChar char="•"/>
                      </a:pPr>
                      <a:r>
                        <a:rPr lang="es-SV" sz="1600" b="1" baseline="0" dirty="0" smtClean="0">
                          <a:latin typeface="+mn-lt"/>
                        </a:rPr>
                        <a:t>Representativas de diferentes sectores productivos</a:t>
                      </a:r>
                    </a:p>
                    <a:p>
                      <a:pPr marL="285750" indent="-285750">
                        <a:buFont typeface="Arial" pitchFamily="34" charset="0"/>
                        <a:buChar char="•"/>
                      </a:pPr>
                      <a:endParaRPr lang="es-SV" sz="1400" b="1" dirty="0" smtClean="0">
                        <a:latin typeface="+mn-lt"/>
                      </a:endParaRPr>
                    </a:p>
                  </a:txBody>
                  <a:tcPr/>
                </a:tc>
                <a:tc>
                  <a:txBody>
                    <a:bodyPr/>
                    <a:lstStyle/>
                    <a:p>
                      <a:pPr marL="0" indent="0">
                        <a:buFont typeface="Arial" pitchFamily="34" charset="0"/>
                        <a:buNone/>
                      </a:pPr>
                      <a:r>
                        <a:rPr lang="es-MX" sz="1600" b="1" baseline="0" dirty="0" smtClean="0">
                          <a:latin typeface="+mn-lt"/>
                        </a:rPr>
                        <a:t>Cámaras miembros de ANEP, empresarios miembros del consejo para el asocio para el crecimiento.</a:t>
                      </a:r>
                    </a:p>
                  </a:txBody>
                  <a:tcPr/>
                </a:tc>
              </a:tr>
            </a:tbl>
          </a:graphicData>
        </a:graphic>
      </p:graphicFrame>
    </p:spTree>
    <p:extLst>
      <p:ext uri="{BB962C8B-B14F-4D97-AF65-F5344CB8AC3E}">
        <p14:creationId xmlns:p14="http://schemas.microsoft.com/office/powerpoint/2010/main" val="922834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200" dirty="0" smtClean="0"/>
              <a:t/>
            </a:r>
            <a:br>
              <a:rPr lang="es-MX" sz="3200" dirty="0" smtClean="0"/>
            </a:br>
            <a:r>
              <a:rPr lang="es-MX" sz="3200" dirty="0" smtClean="0"/>
              <a:t/>
            </a:r>
            <a:br>
              <a:rPr lang="es-MX" sz="3200" dirty="0" smtClean="0"/>
            </a:br>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948696339"/>
              </p:ext>
            </p:extLst>
          </p:nvPr>
        </p:nvGraphicFramePr>
        <p:xfrm>
          <a:off x="1187624" y="2132856"/>
          <a:ext cx="7128792" cy="1719664"/>
        </p:xfrm>
        <a:graphic>
          <a:graphicData uri="http://schemas.openxmlformats.org/drawingml/2006/table">
            <a:tbl>
              <a:tblPr firstRow="1" bandRow="1">
                <a:tableStyleId>{5C22544A-7EE6-4342-B048-85BDC9FD1C3A}</a:tableStyleId>
              </a:tblPr>
              <a:tblGrid>
                <a:gridCol w="1800200"/>
                <a:gridCol w="2376264"/>
                <a:gridCol w="2952328"/>
              </a:tblGrid>
              <a:tr h="0">
                <a:tc>
                  <a:txBody>
                    <a:bodyPr/>
                    <a:lstStyle/>
                    <a:p>
                      <a:endParaRPr lang="es-SV" sz="1400" dirty="0"/>
                    </a:p>
                  </a:txBody>
                  <a:tcPr/>
                </a:tc>
                <a:tc>
                  <a:txBody>
                    <a:bodyPr/>
                    <a:lstStyle/>
                    <a:p>
                      <a:r>
                        <a:rPr lang="es-MX" sz="1800" dirty="0" smtClean="0"/>
                        <a:t>Criterios</a:t>
                      </a:r>
                      <a:endParaRPr lang="es-SV" sz="1800" dirty="0"/>
                    </a:p>
                  </a:txBody>
                  <a:tcPr/>
                </a:tc>
                <a:tc>
                  <a:txBody>
                    <a:bodyPr/>
                    <a:lstStyle/>
                    <a:p>
                      <a:r>
                        <a:rPr lang="es-MX" sz="1800" dirty="0" smtClean="0"/>
                        <a:t>Selección</a:t>
                      </a:r>
                      <a:endParaRPr lang="es-SV" sz="1800" dirty="0"/>
                    </a:p>
                  </a:txBody>
                  <a:tcPr/>
                </a:tc>
              </a:tr>
              <a:tr h="13539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t>REPRESENTACIÓN SOCIAL</a:t>
                      </a:r>
                      <a:endParaRPr lang="es-SV" sz="1600" b="1" dirty="0"/>
                    </a:p>
                  </a:txBody>
                  <a:tcPr/>
                </a:tc>
                <a:tc>
                  <a:txBody>
                    <a:bodyPr/>
                    <a:lstStyle/>
                    <a:p>
                      <a:pPr marL="171450" indent="-171450">
                        <a:buFont typeface="Arial" pitchFamily="34" charset="0"/>
                        <a:buChar char="•"/>
                      </a:pPr>
                      <a:r>
                        <a:rPr lang="es-SV" sz="1600" b="1" dirty="0" smtClean="0"/>
                        <a:t>Legalmente constituida</a:t>
                      </a:r>
                    </a:p>
                    <a:p>
                      <a:pPr marL="171450" indent="-171450">
                        <a:buFont typeface="Arial" pitchFamily="34" charset="0"/>
                        <a:buChar char="•"/>
                      </a:pPr>
                      <a:r>
                        <a:rPr lang="es-SV" sz="1600" b="1" dirty="0" smtClean="0"/>
                        <a:t>Amplia Representación</a:t>
                      </a:r>
                    </a:p>
                  </a:txBody>
                  <a:tcPr/>
                </a:tc>
                <a:tc>
                  <a:txBody>
                    <a:bodyPr/>
                    <a:lstStyle/>
                    <a:p>
                      <a:pPr marL="285750" indent="-285750">
                        <a:buFont typeface="Arial" pitchFamily="34" charset="0"/>
                        <a:buChar char="•"/>
                      </a:pPr>
                      <a:r>
                        <a:rPr lang="es-MX" sz="1800" b="1" dirty="0" smtClean="0"/>
                        <a:t>CPC (CONCERATCIÓN</a:t>
                      </a:r>
                      <a:r>
                        <a:rPr lang="es-MX" sz="1800" b="1" baseline="0" dirty="0" smtClean="0"/>
                        <a:t> POPULAR POR EL CAMBIO)</a:t>
                      </a:r>
                      <a:endParaRPr lang="es-MX" sz="1800" b="1" dirty="0" smtClean="0"/>
                    </a:p>
                  </a:txBody>
                  <a:tcPr/>
                </a:tc>
              </a:tr>
            </a:tbl>
          </a:graphicData>
        </a:graphic>
      </p:graphicFrame>
      <p:sp>
        <p:nvSpPr>
          <p:cNvPr id="3" name="2 Marcador de número de diapositiva"/>
          <p:cNvSpPr>
            <a:spLocks noGrp="1"/>
          </p:cNvSpPr>
          <p:nvPr>
            <p:ph type="sldNum" sz="quarter" idx="12"/>
          </p:nvPr>
        </p:nvSpPr>
        <p:spPr/>
        <p:txBody>
          <a:bodyPr/>
          <a:lstStyle/>
          <a:p>
            <a:fld id="{E5FF7ED8-9E53-42FA-BCC2-BF26452CDF47}" type="slidenum">
              <a:rPr lang="es-SV" smtClean="0">
                <a:solidFill>
                  <a:prstClr val="black">
                    <a:tint val="75000"/>
                  </a:prstClr>
                </a:solidFill>
              </a:rPr>
              <a:pPr/>
              <a:t>6</a:t>
            </a:fld>
            <a:endParaRPr lang="es-SV">
              <a:solidFill>
                <a:prstClr val="black">
                  <a:tint val="75000"/>
                </a:prstClr>
              </a:solidFill>
            </a:endParaRPr>
          </a:p>
        </p:txBody>
      </p:sp>
    </p:spTree>
    <p:extLst>
      <p:ext uri="{BB962C8B-B14F-4D97-AF65-F5344CB8AC3E}">
        <p14:creationId xmlns:p14="http://schemas.microsoft.com/office/powerpoint/2010/main" val="1275715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sz="3200" dirty="0" smtClean="0"/>
              <a:t/>
            </a:r>
            <a:br>
              <a:rPr lang="es-MX" sz="3200" dirty="0" smtClean="0"/>
            </a:br>
            <a:r>
              <a:rPr lang="es-MX" sz="3200" dirty="0" smtClean="0"/>
              <a:t/>
            </a:r>
            <a:br>
              <a:rPr lang="es-MX" sz="3200" dirty="0" smtClean="0"/>
            </a:br>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34834235"/>
              </p:ext>
            </p:extLst>
          </p:nvPr>
        </p:nvGraphicFramePr>
        <p:xfrm>
          <a:off x="1187624" y="2132856"/>
          <a:ext cx="7128792" cy="1719664"/>
        </p:xfrm>
        <a:graphic>
          <a:graphicData uri="http://schemas.openxmlformats.org/drawingml/2006/table">
            <a:tbl>
              <a:tblPr firstRow="1" bandRow="1">
                <a:tableStyleId>{5C22544A-7EE6-4342-B048-85BDC9FD1C3A}</a:tableStyleId>
              </a:tblPr>
              <a:tblGrid>
                <a:gridCol w="1800200"/>
                <a:gridCol w="2376264"/>
                <a:gridCol w="2952328"/>
              </a:tblGrid>
              <a:tr h="0">
                <a:tc>
                  <a:txBody>
                    <a:bodyPr/>
                    <a:lstStyle/>
                    <a:p>
                      <a:endParaRPr lang="es-SV" sz="1400" dirty="0"/>
                    </a:p>
                  </a:txBody>
                  <a:tcPr/>
                </a:tc>
                <a:tc>
                  <a:txBody>
                    <a:bodyPr/>
                    <a:lstStyle/>
                    <a:p>
                      <a:r>
                        <a:rPr lang="es-MX" sz="1800" dirty="0" smtClean="0"/>
                        <a:t>Criterios</a:t>
                      </a:r>
                      <a:endParaRPr lang="es-SV" sz="1800" dirty="0"/>
                    </a:p>
                  </a:txBody>
                  <a:tcPr/>
                </a:tc>
                <a:tc>
                  <a:txBody>
                    <a:bodyPr/>
                    <a:lstStyle/>
                    <a:p>
                      <a:r>
                        <a:rPr lang="es-MX" sz="1800" dirty="0" smtClean="0"/>
                        <a:t>Selección</a:t>
                      </a:r>
                      <a:endParaRPr lang="es-SV" sz="1800" dirty="0"/>
                    </a:p>
                  </a:txBody>
                  <a:tcPr/>
                </a:tc>
              </a:tr>
              <a:tr h="13539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600" b="1" dirty="0" smtClean="0"/>
                        <a:t>REPRESENTACIÓN AGROPECUARIA</a:t>
                      </a:r>
                      <a:endParaRPr lang="es-SV" sz="1600" b="1" dirty="0"/>
                    </a:p>
                  </a:txBody>
                  <a:tcPr/>
                </a:tc>
                <a:tc>
                  <a:txBody>
                    <a:bodyPr/>
                    <a:lstStyle/>
                    <a:p>
                      <a:pPr marL="171450" indent="-171450">
                        <a:buFont typeface="Arial" pitchFamily="34" charset="0"/>
                        <a:buChar char="•"/>
                      </a:pPr>
                      <a:r>
                        <a:rPr lang="es-SV" sz="1600" b="1" dirty="0" smtClean="0"/>
                        <a:t>Legalmente constituida</a:t>
                      </a:r>
                    </a:p>
                    <a:p>
                      <a:pPr marL="171450" indent="-171450">
                        <a:buFont typeface="Arial" pitchFamily="34" charset="0"/>
                        <a:buChar char="•"/>
                      </a:pPr>
                      <a:r>
                        <a:rPr lang="es-SV" sz="1600" b="1" dirty="0" smtClean="0"/>
                        <a:t>Amplia Representación</a:t>
                      </a:r>
                    </a:p>
                  </a:txBody>
                  <a:tcPr/>
                </a:tc>
                <a:tc>
                  <a:txBody>
                    <a:bodyPr/>
                    <a:lstStyle/>
                    <a:p>
                      <a:pPr marL="285750" indent="-285750">
                        <a:buFont typeface="Arial" pitchFamily="34" charset="0"/>
                        <a:buChar char="•"/>
                      </a:pPr>
                      <a:r>
                        <a:rPr lang="es-MX" sz="1800" b="1" dirty="0" smtClean="0"/>
                        <a:t>FSNP (FRENTE</a:t>
                      </a:r>
                      <a:r>
                        <a:rPr lang="es-MX" sz="1800" b="1" baseline="0" dirty="0" smtClean="0"/>
                        <a:t> SOCIAL POR UN NUEVO PAIS)</a:t>
                      </a:r>
                      <a:endParaRPr lang="es-MX" sz="1800" b="1" dirty="0" smtClean="0"/>
                    </a:p>
                  </a:txBody>
                  <a:tcPr/>
                </a:tc>
              </a:tr>
            </a:tbl>
          </a:graphicData>
        </a:graphic>
      </p:graphicFrame>
      <p:sp>
        <p:nvSpPr>
          <p:cNvPr id="3" name="2 Marcador de número de diapositiva"/>
          <p:cNvSpPr>
            <a:spLocks noGrp="1"/>
          </p:cNvSpPr>
          <p:nvPr>
            <p:ph type="sldNum" sz="quarter" idx="12"/>
          </p:nvPr>
        </p:nvSpPr>
        <p:spPr/>
        <p:txBody>
          <a:bodyPr/>
          <a:lstStyle/>
          <a:p>
            <a:fld id="{E5FF7ED8-9E53-42FA-BCC2-BF26452CDF47}" type="slidenum">
              <a:rPr lang="es-SV" smtClean="0">
                <a:solidFill>
                  <a:prstClr val="black">
                    <a:tint val="75000"/>
                  </a:prstClr>
                </a:solidFill>
              </a:rPr>
              <a:pPr/>
              <a:t>7</a:t>
            </a:fld>
            <a:endParaRPr lang="es-SV">
              <a:solidFill>
                <a:prstClr val="black">
                  <a:tint val="75000"/>
                </a:prstClr>
              </a:solidFill>
            </a:endParaRPr>
          </a:p>
        </p:txBody>
      </p:sp>
    </p:spTree>
    <p:extLst>
      <p:ext uri="{BB962C8B-B14F-4D97-AF65-F5344CB8AC3E}">
        <p14:creationId xmlns:p14="http://schemas.microsoft.com/office/powerpoint/2010/main" val="2488972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915018907"/>
              </p:ext>
            </p:extLst>
          </p:nvPr>
        </p:nvGraphicFramePr>
        <p:xfrm>
          <a:off x="755576" y="1412776"/>
          <a:ext cx="7128792" cy="3723640"/>
        </p:xfrm>
        <a:graphic>
          <a:graphicData uri="http://schemas.openxmlformats.org/drawingml/2006/table">
            <a:tbl>
              <a:tblPr firstRow="1" bandRow="1">
                <a:tableStyleId>{5C22544A-7EE6-4342-B048-85BDC9FD1C3A}</a:tableStyleId>
              </a:tblPr>
              <a:tblGrid>
                <a:gridCol w="1584176"/>
                <a:gridCol w="3312368"/>
                <a:gridCol w="2232248"/>
              </a:tblGrid>
              <a:tr h="370840">
                <a:tc>
                  <a:txBody>
                    <a:bodyPr/>
                    <a:lstStyle/>
                    <a:p>
                      <a:endParaRPr lang="es-SV" sz="1400" dirty="0"/>
                    </a:p>
                  </a:txBody>
                  <a:tcPr/>
                </a:tc>
                <a:tc>
                  <a:txBody>
                    <a:bodyPr/>
                    <a:lstStyle/>
                    <a:p>
                      <a:r>
                        <a:rPr lang="es-MX" sz="1800" dirty="0" smtClean="0"/>
                        <a:t>Criterios</a:t>
                      </a:r>
                      <a:endParaRPr lang="es-SV" sz="1800" dirty="0"/>
                    </a:p>
                  </a:txBody>
                  <a:tcPr/>
                </a:tc>
                <a:tc>
                  <a:txBody>
                    <a:bodyPr/>
                    <a:lstStyle/>
                    <a:p>
                      <a:r>
                        <a:rPr lang="es-MX" sz="1800" dirty="0" smtClean="0"/>
                        <a:t>Selección </a:t>
                      </a:r>
                      <a:endParaRPr lang="es-SV" sz="1800" dirty="0"/>
                    </a:p>
                  </a:txBody>
                  <a:tcPr/>
                </a:tc>
              </a:tr>
              <a:tr h="781288">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400" b="1" dirty="0" smtClean="0"/>
                        <a:t>Sector territorial</a:t>
                      </a:r>
                      <a:endParaRPr lang="es-SV" sz="1400" b="1" dirty="0"/>
                    </a:p>
                  </a:txBody>
                  <a:tcPr/>
                </a:tc>
                <a:tc>
                  <a:txBody>
                    <a:bodyPr/>
                    <a:lstStyle/>
                    <a:p>
                      <a:pPr marL="285750" indent="-285750">
                        <a:buFont typeface="Arial" pitchFamily="34" charset="0"/>
                        <a:buChar char="•"/>
                      </a:pPr>
                      <a:r>
                        <a:rPr lang="es-SV" sz="1400" b="1" dirty="0" smtClean="0"/>
                        <a:t>Legalmente Constituida </a:t>
                      </a:r>
                    </a:p>
                    <a:p>
                      <a:pPr marL="285750" indent="-285750">
                        <a:buFont typeface="Arial" pitchFamily="34" charset="0"/>
                        <a:buChar char="•"/>
                      </a:pPr>
                      <a:r>
                        <a:rPr lang="es-SV" sz="1400" b="1" dirty="0" smtClean="0"/>
                        <a:t>Amplia representación </a:t>
                      </a:r>
                    </a:p>
                    <a:p>
                      <a:pPr marL="285750" indent="-285750">
                        <a:buFont typeface="Arial" pitchFamily="34" charset="0"/>
                        <a:buChar char="•"/>
                      </a:pPr>
                      <a:endParaRPr lang="es-SV" sz="1400" b="1" dirty="0"/>
                    </a:p>
                  </a:txBody>
                  <a:tcPr/>
                </a:tc>
                <a:tc>
                  <a:txBody>
                    <a:bodyPr/>
                    <a:lstStyle/>
                    <a:p>
                      <a:pPr marL="285750" indent="-285750">
                        <a:buFont typeface="Arial" pitchFamily="34" charset="0"/>
                        <a:buChar char="•"/>
                      </a:pPr>
                      <a:r>
                        <a:rPr lang="es-SV" sz="1800" b="1" dirty="0" smtClean="0"/>
                        <a:t>Territorios en Progreso</a:t>
                      </a:r>
                    </a:p>
                    <a:p>
                      <a:pPr marL="0" indent="0">
                        <a:buFont typeface="Arial" pitchFamily="34" charset="0"/>
                        <a:buNone/>
                      </a:pPr>
                      <a:endParaRPr lang="es-SV" sz="1800" b="1" dirty="0" smtClean="0"/>
                    </a:p>
                  </a:txBody>
                  <a:tcPr/>
                </a:tc>
              </a:tr>
              <a:tr h="1353904">
                <a:tc vMerge="1">
                  <a:txBody>
                    <a:bodyPr/>
                    <a:lstStyle/>
                    <a:p>
                      <a:endParaRPr lang="es-SV" sz="1100" dirty="0"/>
                    </a:p>
                  </a:txBody>
                  <a:tcPr/>
                </a:tc>
                <a:tc>
                  <a:txBody>
                    <a:bodyPr/>
                    <a:lstStyle/>
                    <a:p>
                      <a:pPr marL="285750" indent="-285750">
                        <a:buFont typeface="Arial" pitchFamily="34" charset="0"/>
                        <a:buChar char="•"/>
                      </a:pPr>
                      <a:r>
                        <a:rPr lang="es-SV" sz="1400" b="1" dirty="0" smtClean="0"/>
                        <a:t>Legalmente constituida</a:t>
                      </a:r>
                    </a:p>
                    <a:p>
                      <a:pPr marL="285750" indent="-285750">
                        <a:buFont typeface="Arial" pitchFamily="34" charset="0"/>
                        <a:buChar char="•"/>
                      </a:pPr>
                      <a:r>
                        <a:rPr lang="es-SV" sz="1400" b="1" dirty="0" smtClean="0"/>
                        <a:t>Amplia Representación</a:t>
                      </a:r>
                    </a:p>
                    <a:p>
                      <a:pPr marL="285750" indent="-285750">
                        <a:buFont typeface="Arial" pitchFamily="34" charset="0"/>
                        <a:buChar char="•"/>
                      </a:pPr>
                      <a:r>
                        <a:rPr lang="es-SV" sz="1400" b="1" dirty="0" smtClean="0"/>
                        <a:t>Constituida por salvadoreños</a:t>
                      </a:r>
                    </a:p>
                    <a:p>
                      <a:pPr marL="285750" indent="-285750">
                        <a:buFont typeface="Arial" pitchFamily="34" charset="0"/>
                        <a:buChar char="•"/>
                      </a:pPr>
                      <a:r>
                        <a:rPr lang="es-SV" sz="1400" b="1" dirty="0" smtClean="0"/>
                        <a:t>Antecedentes de trabajo relacionado con temas migratorios en beneficio de la comunidad salvadoreña</a:t>
                      </a:r>
                    </a:p>
                    <a:p>
                      <a:pPr marL="285750" indent="-285750">
                        <a:buFont typeface="Arial" pitchFamily="34" charset="0"/>
                        <a:buChar char="•"/>
                      </a:pPr>
                      <a:r>
                        <a:rPr lang="es-SV" sz="1400" b="1" dirty="0" smtClean="0"/>
                        <a:t>Planes de trabajo en relación temas migratorios o comerciales  en beneficio de la comunidad salvadoreña</a:t>
                      </a:r>
                    </a:p>
                    <a:p>
                      <a:endParaRPr lang="es-SV" sz="1400" b="1" dirty="0" smtClean="0"/>
                    </a:p>
                  </a:txBody>
                  <a:tcPr/>
                </a:tc>
                <a:tc>
                  <a:txBody>
                    <a:bodyPr/>
                    <a:lstStyle/>
                    <a:p>
                      <a:pPr marL="285750" indent="-285750">
                        <a:buFont typeface="Arial" pitchFamily="34" charset="0"/>
                        <a:buChar char="•"/>
                      </a:pPr>
                      <a:r>
                        <a:rPr lang="es-MX" sz="1800" b="1" dirty="0" smtClean="0"/>
                        <a:t>Asociaciones</a:t>
                      </a:r>
                      <a:r>
                        <a:rPr lang="es-MX" sz="1800" b="1" baseline="0" dirty="0" smtClean="0"/>
                        <a:t> de </a:t>
                      </a:r>
                      <a:r>
                        <a:rPr lang="es-MX" sz="1800" b="1" dirty="0" smtClean="0"/>
                        <a:t>salvadoreños</a:t>
                      </a:r>
                      <a:r>
                        <a:rPr lang="es-MX" sz="1800" b="1" baseline="0" dirty="0" smtClean="0"/>
                        <a:t> en el exterior</a:t>
                      </a:r>
                      <a:endParaRPr lang="es-SV" sz="1800" b="1" dirty="0" smtClean="0"/>
                    </a:p>
                  </a:txBody>
                  <a:tcPr/>
                </a:tc>
              </a:tr>
            </a:tbl>
          </a:graphicData>
        </a:graphic>
      </p:graphicFrame>
      <p:sp>
        <p:nvSpPr>
          <p:cNvPr id="3" name="2 Marcador de número de diapositiva"/>
          <p:cNvSpPr>
            <a:spLocks noGrp="1"/>
          </p:cNvSpPr>
          <p:nvPr>
            <p:ph type="sldNum" sz="quarter" idx="12"/>
          </p:nvPr>
        </p:nvSpPr>
        <p:spPr/>
        <p:txBody>
          <a:bodyPr/>
          <a:lstStyle/>
          <a:p>
            <a:fld id="{E5FF7ED8-9E53-42FA-BCC2-BF26452CDF47}" type="slidenum">
              <a:rPr lang="es-SV" smtClean="0"/>
              <a:t>8</a:t>
            </a:fld>
            <a:endParaRPr lang="es-SV"/>
          </a:p>
        </p:txBody>
      </p:sp>
    </p:spTree>
    <p:extLst>
      <p:ext uri="{BB962C8B-B14F-4D97-AF65-F5344CB8AC3E}">
        <p14:creationId xmlns:p14="http://schemas.microsoft.com/office/powerpoint/2010/main" val="3256929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b="1" dirty="0" smtClean="0">
                <a:solidFill>
                  <a:schemeClr val="tx2">
                    <a:lumMod val="60000"/>
                    <a:lumOff val="40000"/>
                  </a:schemeClr>
                </a:solidFill>
              </a:rPr>
              <a:t>Criterios y selección de miembros</a:t>
            </a:r>
            <a:endParaRPr lang="es-SV" sz="3200" b="1" dirty="0">
              <a:solidFill>
                <a:schemeClr val="tx2">
                  <a:lumMod val="60000"/>
                  <a:lumOff val="40000"/>
                </a:schemeClr>
              </a:solidFill>
            </a:endParaRPr>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1083162423"/>
              </p:ext>
            </p:extLst>
          </p:nvPr>
        </p:nvGraphicFramePr>
        <p:xfrm>
          <a:off x="539552" y="1556792"/>
          <a:ext cx="8229600" cy="2504440"/>
        </p:xfrm>
        <a:graphic>
          <a:graphicData uri="http://schemas.openxmlformats.org/drawingml/2006/table">
            <a:tbl>
              <a:tblPr firstRow="1" bandRow="1">
                <a:tableStyleId>{5C22544A-7EE6-4342-B048-85BDC9FD1C3A}</a:tableStyleId>
              </a:tblPr>
              <a:tblGrid>
                <a:gridCol w="1512168"/>
                <a:gridCol w="6717432"/>
              </a:tblGrid>
              <a:tr h="370840">
                <a:tc>
                  <a:txBody>
                    <a:bodyPr/>
                    <a:lstStyle/>
                    <a:p>
                      <a:endParaRPr lang="es-SV" sz="1600" dirty="0"/>
                    </a:p>
                  </a:txBody>
                  <a:tcPr/>
                </a:tc>
                <a:tc>
                  <a:txBody>
                    <a:bodyPr/>
                    <a:lstStyle/>
                    <a:p>
                      <a:r>
                        <a:rPr lang="es-MX" sz="1800" dirty="0" smtClean="0"/>
                        <a:t>Criterios y selección</a:t>
                      </a:r>
                      <a:endParaRPr lang="es-SV" sz="1800" dirty="0"/>
                    </a:p>
                  </a:txBody>
                  <a:tcPr/>
                </a:tc>
              </a:tr>
              <a:tr h="370840">
                <a:tc rowSpan="2">
                  <a:txBody>
                    <a:bodyPr/>
                    <a:lstStyle/>
                    <a:p>
                      <a:r>
                        <a:rPr lang="es-MX" sz="1600" b="1" dirty="0" smtClean="0"/>
                        <a:t>Representación de la academia</a:t>
                      </a:r>
                      <a:endParaRPr lang="es-SV" sz="1600" b="1" dirty="0"/>
                    </a:p>
                  </a:txBody>
                  <a:tcPr/>
                </a:tc>
                <a:tc>
                  <a:txBody>
                    <a:bodyPr/>
                    <a:lstStyle/>
                    <a:p>
                      <a:r>
                        <a:rPr lang="es-SV" sz="1600" b="1" dirty="0" smtClean="0"/>
                        <a:t>Instituciones de educación superior con acreditación de calidad: UCA, UDJMD, UDB, UES</a:t>
                      </a:r>
                    </a:p>
                    <a:p>
                      <a:endParaRPr lang="es-SV" sz="1600" b="1" dirty="0" smtClean="0"/>
                    </a:p>
                    <a:p>
                      <a:endParaRPr lang="es-SV" sz="1600" b="1" dirty="0"/>
                    </a:p>
                  </a:txBody>
                  <a:tcPr/>
                </a:tc>
              </a:tr>
              <a:tr h="370840">
                <a:tc vMerge="1">
                  <a:txBody>
                    <a:bodyPr/>
                    <a:lstStyle/>
                    <a:p>
                      <a:endParaRPr lang="es-SV" sz="1600" dirty="0"/>
                    </a:p>
                  </a:txBody>
                  <a:tcPr/>
                </a:tc>
                <a:tc>
                  <a:txBody>
                    <a:bodyPr/>
                    <a:lstStyle/>
                    <a:p>
                      <a:r>
                        <a:rPr lang="es-SV" sz="1600" b="1" dirty="0" smtClean="0"/>
                        <a:t>Centros de investigación, con publicaciones, planes,</a:t>
                      </a:r>
                      <a:r>
                        <a:rPr lang="es-SV" sz="1600" b="1" baseline="0" dirty="0" smtClean="0"/>
                        <a:t> </a:t>
                      </a:r>
                      <a:r>
                        <a:rPr lang="es-SV" sz="1600" b="1" dirty="0" smtClean="0"/>
                        <a:t>programas y líneas de investigación, directamente vinculados</a:t>
                      </a:r>
                      <a:r>
                        <a:rPr lang="es-SV" sz="1600" b="1" baseline="0" dirty="0" smtClean="0"/>
                        <a:t> </a:t>
                      </a:r>
                      <a:r>
                        <a:rPr lang="es-SV" sz="1600" b="1" dirty="0" smtClean="0"/>
                        <a:t>a la materia  de las políticas económicas  y sociales:</a:t>
                      </a:r>
                      <a:r>
                        <a:rPr lang="es-SV" sz="1600" b="1" baseline="0" dirty="0" smtClean="0"/>
                        <a:t> FLACSO, PRISMA, FUNDE, FUNDAUNGO, FUSADES</a:t>
                      </a:r>
                      <a:endParaRPr lang="es-SV" sz="1600" b="1" dirty="0" smtClean="0"/>
                    </a:p>
                    <a:p>
                      <a:pPr marL="285750" indent="-285750">
                        <a:buFont typeface="Arial" pitchFamily="34" charset="0"/>
                        <a:buChar char="•"/>
                      </a:pPr>
                      <a:endParaRPr lang="es-SV" sz="1600" b="1" dirty="0" smtClean="0"/>
                    </a:p>
                  </a:txBody>
                  <a:tcPr/>
                </a:tc>
              </a:tr>
            </a:tbl>
          </a:graphicData>
        </a:graphic>
      </p:graphicFrame>
      <p:sp>
        <p:nvSpPr>
          <p:cNvPr id="3" name="2 Marcador de número de diapositiva"/>
          <p:cNvSpPr>
            <a:spLocks noGrp="1"/>
          </p:cNvSpPr>
          <p:nvPr>
            <p:ph type="sldNum" sz="quarter" idx="12"/>
          </p:nvPr>
        </p:nvSpPr>
        <p:spPr/>
        <p:txBody>
          <a:bodyPr/>
          <a:lstStyle/>
          <a:p>
            <a:fld id="{E5FF7ED8-9E53-42FA-BCC2-BF26452CDF47}" type="slidenum">
              <a:rPr lang="es-SV" smtClean="0"/>
              <a:t>9</a:t>
            </a:fld>
            <a:endParaRPr lang="es-SV"/>
          </a:p>
        </p:txBody>
      </p:sp>
    </p:spTree>
    <p:extLst>
      <p:ext uri="{BB962C8B-B14F-4D97-AF65-F5344CB8AC3E}">
        <p14:creationId xmlns:p14="http://schemas.microsoft.com/office/powerpoint/2010/main" val="1860241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3063</TotalTime>
  <Words>608</Words>
  <Application>Microsoft Office PowerPoint</Application>
  <PresentationFormat>Presentación en pantalla (4:3)</PresentationFormat>
  <Paragraphs>168</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Propuesta CES</vt:lpstr>
      <vt:lpstr> Criterios de la reforma</vt:lpstr>
      <vt:lpstr>Presentación de PowerPoint</vt:lpstr>
      <vt:lpstr>    Criterios y selección de miembros</vt:lpstr>
      <vt:lpstr>  Criterios y selección de miembros</vt:lpstr>
      <vt:lpstr>  Criterios y selección de miembros</vt:lpstr>
      <vt:lpstr>  Criterios y selección de miembros</vt:lpstr>
      <vt:lpstr>Criterios y selección de miembros</vt:lpstr>
      <vt:lpstr>Criterios y selección de miembros</vt:lpstr>
      <vt:lpstr>PLENO</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Escenarios CES</dc:title>
  <dc:creator>Aida Carolina Quinteros</dc:creator>
  <cp:lastModifiedBy>Claudia Dueñas</cp:lastModifiedBy>
  <cp:revision>185</cp:revision>
  <cp:lastPrinted>2013-01-18T15:24:25Z</cp:lastPrinted>
  <dcterms:created xsi:type="dcterms:W3CDTF">2012-11-29T15:33:35Z</dcterms:created>
  <dcterms:modified xsi:type="dcterms:W3CDTF">2013-04-10T09:32:06Z</dcterms:modified>
</cp:coreProperties>
</file>